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7" r:id="rId3"/>
  </p:sldMasterIdLst>
  <p:notesMasterIdLst>
    <p:notesMasterId r:id="rId69"/>
  </p:notesMasterIdLst>
  <p:sldIdLst>
    <p:sldId id="700" r:id="rId4"/>
    <p:sldId id="497" r:id="rId5"/>
    <p:sldId id="260" r:id="rId6"/>
    <p:sldId id="790" r:id="rId7"/>
    <p:sldId id="789" r:id="rId8"/>
    <p:sldId id="688" r:id="rId9"/>
    <p:sldId id="303" r:id="rId10"/>
    <p:sldId id="690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676" r:id="rId20"/>
    <p:sldId id="313" r:id="rId21"/>
    <p:sldId id="314" r:id="rId22"/>
    <p:sldId id="677" r:id="rId23"/>
    <p:sldId id="686" r:id="rId24"/>
    <p:sldId id="315" r:id="rId25"/>
    <p:sldId id="316" r:id="rId26"/>
    <p:sldId id="349" r:id="rId27"/>
    <p:sldId id="350" r:id="rId28"/>
    <p:sldId id="352" r:id="rId29"/>
    <p:sldId id="321" r:id="rId30"/>
    <p:sldId id="322" r:id="rId31"/>
    <p:sldId id="323" r:id="rId32"/>
    <p:sldId id="324" r:id="rId33"/>
    <p:sldId id="339" r:id="rId34"/>
    <p:sldId id="340" r:id="rId35"/>
    <p:sldId id="353" r:id="rId36"/>
    <p:sldId id="679" r:id="rId37"/>
    <p:sldId id="680" r:id="rId38"/>
    <p:sldId id="681" r:id="rId39"/>
    <p:sldId id="354" r:id="rId40"/>
    <p:sldId id="683" r:id="rId41"/>
    <p:sldId id="357" r:id="rId42"/>
    <p:sldId id="355" r:id="rId43"/>
    <p:sldId id="356" r:id="rId44"/>
    <p:sldId id="343" r:id="rId45"/>
    <p:sldId id="344" r:id="rId46"/>
    <p:sldId id="358" r:id="rId47"/>
    <p:sldId id="682" r:id="rId48"/>
    <p:sldId id="684" r:id="rId49"/>
    <p:sldId id="685" r:id="rId50"/>
    <p:sldId id="692" r:id="rId51"/>
    <p:sldId id="693" r:id="rId52"/>
    <p:sldId id="694" r:id="rId53"/>
    <p:sldId id="359" r:id="rId54"/>
    <p:sldId id="360" r:id="rId55"/>
    <p:sldId id="346" r:id="rId56"/>
    <p:sldId id="697" r:id="rId57"/>
    <p:sldId id="302" r:id="rId58"/>
    <p:sldId id="370" r:id="rId59"/>
    <p:sldId id="367" r:id="rId60"/>
    <p:sldId id="368" r:id="rId61"/>
    <p:sldId id="369" r:id="rId62"/>
    <p:sldId id="371" r:id="rId63"/>
    <p:sldId id="365" r:id="rId64"/>
    <p:sldId id="364" r:id="rId65"/>
    <p:sldId id="361" r:id="rId66"/>
    <p:sldId id="699" r:id="rId67"/>
    <p:sldId id="698" r:id="rId68"/>
  </p:sldIdLst>
  <p:sldSz cx="9144000" cy="6858000" type="screen4x3"/>
  <p:notesSz cx="9144000" cy="6858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464" autoAdjust="0"/>
  </p:normalViewPr>
  <p:slideViewPr>
    <p:cSldViewPr snapToGrid="0">
      <p:cViewPr varScale="1">
        <p:scale>
          <a:sx n="82" d="100"/>
          <a:sy n="82" d="100"/>
        </p:scale>
        <p:origin x="18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8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0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0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97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128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2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34D6B-3673-B2B1-6802-1479E0E67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8CE6B4-028A-602A-8FD0-D38FD5A1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2868B6-FD75-DCBE-988A-5BF0398E9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1889AE-1F5D-51F5-0FC4-DDE1AAF5C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2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370E-035A-F348-6268-BC461940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69B288-A82B-1977-C23E-9FA052201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42CF11-490B-E16B-B6B0-C6275F97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3C744-2728-D92F-2FE5-71AD59045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57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变长编码：最短的码字赋给最频繁出现的量化器输出，因此可以有效减少编码冗余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06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7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8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15" y="608400"/>
            <a:ext cx="822717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15" y="1490400"/>
            <a:ext cx="822717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8" y="226800"/>
            <a:ext cx="882176" cy="8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49" y="3848400"/>
            <a:ext cx="5826791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49" y="4615200"/>
            <a:ext cx="5826791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66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15" y="608400"/>
            <a:ext cx="822717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15" y="1501200"/>
            <a:ext cx="3882727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858" y="1501200"/>
            <a:ext cx="3882727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97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15" y="608400"/>
            <a:ext cx="822717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15" y="1429200"/>
            <a:ext cx="4006931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15" y="1854000"/>
            <a:ext cx="4006931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966" y="1421729"/>
            <a:ext cx="4006931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966" y="1854000"/>
            <a:ext cx="4006931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844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15" y="608400"/>
            <a:ext cx="822717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68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8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15" y="1555200"/>
            <a:ext cx="3924936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956" y="1555200"/>
            <a:ext cx="392052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7852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352" y="914400"/>
            <a:ext cx="783026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22" y="914400"/>
            <a:ext cx="6877125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6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15" y="774000"/>
            <a:ext cx="822987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11599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29" y="2484000"/>
            <a:ext cx="7349641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29" y="3560400"/>
            <a:ext cx="7349641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024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2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65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7518" y="808680"/>
            <a:ext cx="6268961" cy="537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20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6406" y="3779692"/>
            <a:ext cx="6211187" cy="1980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80" b="0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99129" y="914400"/>
            <a:ext cx="7349641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99129" y="3560400"/>
            <a:ext cx="7349641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58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6921" y="597552"/>
            <a:ext cx="6390156" cy="1430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35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9521" y="1585573"/>
            <a:ext cx="7344956" cy="4727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80" b="0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1160">
        <a:defRPr>
          <a:latin typeface="+mn-lt"/>
          <a:ea typeface="+mn-ea"/>
          <a:cs typeface="+mn-cs"/>
        </a:defRPr>
      </a:lvl2pPr>
      <a:lvl3pPr marL="781685">
        <a:defRPr>
          <a:latin typeface="+mn-lt"/>
          <a:ea typeface="+mn-ea"/>
          <a:cs typeface="+mn-cs"/>
        </a:defRPr>
      </a:lvl3pPr>
      <a:lvl4pPr marL="1172845">
        <a:defRPr>
          <a:latin typeface="+mn-lt"/>
          <a:ea typeface="+mn-ea"/>
          <a:cs typeface="+mn-cs"/>
        </a:defRPr>
      </a:lvl4pPr>
      <a:lvl5pPr marL="1564005">
        <a:defRPr>
          <a:latin typeface="+mn-lt"/>
          <a:ea typeface="+mn-ea"/>
          <a:cs typeface="+mn-cs"/>
        </a:defRPr>
      </a:lvl5pPr>
      <a:lvl6pPr marL="1954530">
        <a:defRPr>
          <a:latin typeface="+mn-lt"/>
          <a:ea typeface="+mn-ea"/>
          <a:cs typeface="+mn-cs"/>
        </a:defRPr>
      </a:lvl6pPr>
      <a:lvl7pPr marL="2345690">
        <a:defRPr>
          <a:latin typeface="+mn-lt"/>
          <a:ea typeface="+mn-ea"/>
          <a:cs typeface="+mn-cs"/>
        </a:defRPr>
      </a:lvl7pPr>
      <a:lvl8pPr marL="2736850">
        <a:defRPr>
          <a:latin typeface="+mn-lt"/>
          <a:ea typeface="+mn-ea"/>
          <a:cs typeface="+mn-cs"/>
        </a:defRPr>
      </a:lvl8pPr>
      <a:lvl9pPr marL="312737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160">
        <a:defRPr>
          <a:latin typeface="+mn-lt"/>
          <a:ea typeface="+mn-ea"/>
          <a:cs typeface="+mn-cs"/>
        </a:defRPr>
      </a:lvl2pPr>
      <a:lvl3pPr marL="781685">
        <a:defRPr>
          <a:latin typeface="+mn-lt"/>
          <a:ea typeface="+mn-ea"/>
          <a:cs typeface="+mn-cs"/>
        </a:defRPr>
      </a:lvl3pPr>
      <a:lvl4pPr marL="1172845">
        <a:defRPr>
          <a:latin typeface="+mn-lt"/>
          <a:ea typeface="+mn-ea"/>
          <a:cs typeface="+mn-cs"/>
        </a:defRPr>
      </a:lvl4pPr>
      <a:lvl5pPr marL="1564005">
        <a:defRPr>
          <a:latin typeface="+mn-lt"/>
          <a:ea typeface="+mn-ea"/>
          <a:cs typeface="+mn-cs"/>
        </a:defRPr>
      </a:lvl5pPr>
      <a:lvl6pPr marL="1954530">
        <a:defRPr>
          <a:latin typeface="+mn-lt"/>
          <a:ea typeface="+mn-ea"/>
          <a:cs typeface="+mn-cs"/>
        </a:defRPr>
      </a:lvl6pPr>
      <a:lvl7pPr marL="2345690">
        <a:defRPr>
          <a:latin typeface="+mn-lt"/>
          <a:ea typeface="+mn-ea"/>
          <a:cs typeface="+mn-cs"/>
        </a:defRPr>
      </a:lvl7pPr>
      <a:lvl8pPr marL="2736850">
        <a:defRPr>
          <a:latin typeface="+mn-lt"/>
          <a:ea typeface="+mn-ea"/>
          <a:cs typeface="+mn-cs"/>
        </a:defRPr>
      </a:lvl8pPr>
      <a:lvl9pPr marL="3127375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15" y="608400"/>
            <a:ext cx="822717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15" y="1490400"/>
            <a:ext cx="822717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15" y="6314400"/>
            <a:ext cx="20250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101" y="6314400"/>
            <a:ext cx="2970097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418" y="6314400"/>
            <a:ext cx="20250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81118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5">
                      <a:lumMod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 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8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图像压缩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8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95275" y="1690662"/>
            <a:ext cx="7949202" cy="2413453"/>
          </a:xfrm>
          <a:prstGeom prst="rect">
            <a:avLst/>
          </a:prstGeom>
        </p:spPr>
        <p:txBody>
          <a:bodyPr vert="horz" wrap="square" lIns="0" tIns="133576" rIns="0" bIns="0" rtlCol="0">
            <a:spAutoFit/>
          </a:bodyPr>
          <a:lstStyle/>
          <a:p>
            <a:pPr marL="786130">
              <a:lnSpc>
                <a:spcPct val="100000"/>
              </a:lnSpc>
              <a:tabLst>
                <a:tab pos="1197610" algn="l"/>
              </a:tabLst>
            </a:pPr>
            <a:r>
              <a:rPr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图像压缩的理论基础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43330">
              <a:lnSpc>
                <a:spcPct val="100000"/>
              </a:lnSpc>
              <a:spcBef>
                <a:spcPts val="1670"/>
              </a:spcBef>
              <a:tabLst>
                <a:tab pos="162179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dirty="0">
                <a:latin typeface="新宋体" panose="02010609030101010101" charset="-122"/>
                <a:cs typeface="新宋体" panose="02010609030101010101" charset="-122"/>
              </a:rPr>
              <a:t>信息论</a:t>
            </a:r>
          </a:p>
          <a:p>
            <a:pPr marL="1243330">
              <a:lnSpc>
                <a:spcPct val="100000"/>
              </a:lnSpc>
              <a:spcBef>
                <a:spcPts val="1690"/>
              </a:spcBef>
              <a:tabLst>
                <a:tab pos="162179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图像处理的概念和技术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557530" indent="0">
              <a:lnSpc>
                <a:spcPct val="100000"/>
              </a:lnSpc>
              <a:spcBef>
                <a:spcPts val="1935"/>
              </a:spcBef>
              <a:buNone/>
              <a:tabLst>
                <a:tab pos="1197610" algn="l"/>
              </a:tabLst>
            </a:pP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7E7197-3BF6-E37A-2111-FD1454CC100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6966C170-79EE-CC80-DCF0-9301B20D0AB6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C2292C5-E33C-18A7-4B38-41089E17ED7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E32A860-4FE3-4B38-82CA-3866E056AC27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BAE5DD-C7D9-B07A-13F0-910C20B9D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4519" y="1456615"/>
            <a:ext cx="8242982" cy="2113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数据冗余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 marR="5080" indent="532765">
              <a:lnSpc>
                <a:spcPct val="100000"/>
              </a:lnSpc>
              <a:spcBef>
                <a:spcPts val="1670"/>
              </a:spcBef>
            </a:pP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数据是用来表示信息的。如果不同的方法为表示给定量的信息使用了不同的数据量，那么使用较多数据量的方法中，有些数据必然是代表了无用的信息，或者是重复地表示了其它数据已表示的信息，这就是数据冗余的概念。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9D980F-F3A3-665B-F2ED-E3C97154F6C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D8A8C4CB-94C5-A2F8-1741-F16C12E49AA8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FB57AC5-C948-E566-A3CA-8D72992BAC2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36B0D94-88B3-32E6-990D-46ADAFEA54CE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FA04C7-33CE-7F32-5C86-C669AA0EB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721239" y="1518645"/>
                <a:ext cx="7898886" cy="174458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423545" algn="l"/>
                  </a:tabLst>
                </a:pPr>
                <a:r>
                  <a:rPr lang="zh-CN" altLang="en-US" sz="1880" dirty="0">
                    <a:solidFill>
                      <a:srgbClr val="EE2B0A"/>
                    </a:solidFill>
                    <a:latin typeface="Wingdings" panose="05000000000000000000"/>
                    <a:cs typeface="Wingdings" panose="05000000000000000000"/>
                  </a:rPr>
                  <a:t></a:t>
                </a:r>
                <a:r>
                  <a:rPr lang="zh-CN" altLang="en-US" sz="1880" dirty="0">
                    <a:solidFill>
                      <a:srgbClr val="EE2B0A"/>
                    </a:solidFill>
                    <a:latin typeface="Times New Roman" panose="02020603050405020304"/>
                    <a:cs typeface="Times New Roman" panose="02020603050405020304"/>
                  </a:rPr>
                  <a:t>	</a:t>
                </a:r>
                <a:r>
                  <a:rPr lang="zh-CN" altLang="en-US" sz="2735" spc="-5" dirty="0" err="1">
                    <a:latin typeface="新宋体" panose="02010609030101010101" charset="-122"/>
                    <a:cs typeface="新宋体" panose="02010609030101010101" charset="-122"/>
                  </a:rPr>
                  <a:t>相对数据冗余的定义</a:t>
                </a:r>
                <a:r>
                  <a:rPr lang="zh-CN" altLang="en-US" sz="2735" spc="-5" dirty="0">
                    <a:latin typeface="新宋体" panose="02010609030101010101" charset="-122"/>
                    <a:cs typeface="新宋体" panose="02010609030101010101" charset="-122"/>
                  </a:rPr>
                  <a:t> </a:t>
                </a:r>
                <a:endParaRPr lang="zh-CN" altLang="en-US" sz="2735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12700" marR="5080" indent="355600" algn="just">
                  <a:lnSpc>
                    <a:spcPct val="100000"/>
                  </a:lnSpc>
                  <a:spcBef>
                    <a:spcPts val="1670"/>
                  </a:spcBef>
                </a:pP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𝑏</m:t>
                    </m:r>
                  </m:oMath>
                </a14:m>
                <a:r>
                  <a:rPr lang="zh-CN" altLang="en-US" sz="2395" dirty="0" err="1">
                    <a:latin typeface="新宋体" panose="02010609030101010101" charset="-122"/>
                    <a:cs typeface="新宋体" panose="0201060903010101010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395" b="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𝑏</m:t>
                    </m:r>
                    <m:r>
                      <a:rPr lang="en-US" altLang="zh-CN" sz="2395" b="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′</m:t>
                    </m:r>
                  </m:oMath>
                </a14:m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分别代表两个表示相同信息的数据集合所携载的信息单元数量（或比特数），则</a:t>
                </a:r>
                <a14:m>
                  <m:oMath xmlns:m="http://schemas.openxmlformats.org/officeDocument/2006/math">
                    <m:r>
                      <a:rPr lang="en-US" altLang="zh-CN" sz="2395" i="1" spc="-10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𝑏</m:t>
                    </m:r>
                  </m:oMath>
                </a14:m>
                <a:r>
                  <a:rPr lang="zh-CN" altLang="en-US" sz="2395" spc="-10" dirty="0">
                    <a:latin typeface="新宋体" panose="02010609030101010101" charset="-122"/>
                    <a:cs typeface="新宋体" panose="02010609030101010101" charset="-122"/>
                  </a:rPr>
                  <a:t>比特</a:t>
                </a: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表示的相对数据冗余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𝑅</m:t>
                    </m:r>
                  </m:oMath>
                </a14:m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定义为：</a:t>
                </a:r>
                <a:endParaRPr sz="2395" dirty="0">
                  <a:latin typeface="新宋体" panose="02010609030101010101" charset="-122"/>
                  <a:cs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39" y="1518645"/>
                <a:ext cx="7898886" cy="1744580"/>
              </a:xfrm>
              <a:prstGeom prst="rect">
                <a:avLst/>
              </a:prstGeom>
              <a:blipFill>
                <a:blip r:embed="rId2"/>
                <a:stretch>
                  <a:fillRect l="-2160" t="-5594" r="-231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721239" y="4284446"/>
                <a:ext cx="4698048" cy="36856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𝐶</m:t>
                    </m:r>
                  </m:oMath>
                </a14:m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是</a:t>
                </a:r>
                <a:r>
                  <a:rPr sz="2395" spc="-5" dirty="0" err="1">
                    <a:latin typeface="新宋体" panose="02010609030101010101" charset="-122"/>
                    <a:cs typeface="新宋体" panose="02010609030101010101" charset="-122"/>
                  </a:rPr>
                  <a:t>压缩率，定义为</a:t>
                </a:r>
                <a:endParaRPr sz="2395" dirty="0">
                  <a:latin typeface="新宋体" panose="02010609030101010101" charset="-122"/>
                  <a:cs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39" y="4284446"/>
                <a:ext cx="4698048" cy="368562"/>
              </a:xfrm>
              <a:prstGeom prst="rect">
                <a:avLst/>
              </a:prstGeom>
              <a:blipFill>
                <a:blip r:embed="rId3"/>
                <a:stretch>
                  <a:fillRect l="-3632" t="-31667" b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985B47-2DDE-1D8B-812A-E119A06FDBEC}"/>
                  </a:ext>
                </a:extLst>
              </p:cNvPr>
              <p:cNvSpPr txBox="1"/>
              <p:nvPr/>
            </p:nvSpPr>
            <p:spPr>
              <a:xfrm flipH="1">
                <a:off x="3263166" y="3263225"/>
                <a:ext cx="2323978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985B47-2DDE-1D8B-812A-E119A06F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63166" y="3263225"/>
                <a:ext cx="2323978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BFB1F5F-8A12-7185-0B78-CE49EBACC628}"/>
                  </a:ext>
                </a:extLst>
              </p:cNvPr>
              <p:cNvSpPr txBox="1"/>
              <p:nvPr/>
            </p:nvSpPr>
            <p:spPr>
              <a:xfrm flipH="1">
                <a:off x="3409693" y="4888052"/>
                <a:ext cx="2323978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BFB1F5F-8A12-7185-0B78-CE49EBAC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09693" y="4888052"/>
                <a:ext cx="2323978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8D02E91-19AD-B3C2-7276-1870654F899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140937CE-3D68-530E-318C-7CBA326D7FDF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10CB2DF-D475-A714-417A-A5FE2BC2E89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7A713F7-F2CB-5B2D-0361-625A81989E2E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EFB707-EE82-5F3E-6B60-631E8A492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66420" y="1787523"/>
            <a:ext cx="6131560" cy="42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相对数据冗余和压缩率的一些特例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object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7021365"/>
                  </p:ext>
                </p:extLst>
              </p:nvPr>
            </p:nvGraphicFramePr>
            <p:xfrm>
              <a:off x="819150" y="2581578"/>
              <a:ext cx="7905750" cy="3500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68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3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9625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8756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15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相对于</m:t>
                                </m:r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C</a:t>
                          </a:r>
                          <a:endParaRPr sz="2000" baseline="-21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00025" algn="ctr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R</a:t>
                          </a:r>
                          <a:endParaRPr sz="2000" baseline="-21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504315" algn="l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对应的情况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4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  <a:tabLst>
                              <a:tab pos="456565" algn="l"/>
                              <a:tab pos="76136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=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0</a:t>
                          </a:r>
                          <a:endParaRPr sz="200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165100"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第1种表达相对第2种表达不含冗余数据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74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  <a:tabLst>
                              <a:tab pos="456565" algn="l"/>
                              <a:tab pos="91376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&gt;&gt;	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8895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2000" spc="-3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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57150" algn="ctr">
                            <a:lnSpc>
                              <a:spcPct val="100000"/>
                            </a:lnSpc>
                            <a:spcBef>
                              <a:spcPts val="440"/>
                            </a:spcBef>
                          </a:pPr>
                          <a:r>
                            <a:rPr sz="2000" spc="-6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Times New Roman" panose="02020603050405020304"/>
                              <a:cs typeface="Times New Roman" panose="02020603050405020304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317500"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第1种数据集合包含相当多的冗余数据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756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  <a:tabLst>
                              <a:tab pos="456565" algn="l"/>
                              <a:tab pos="91376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&lt;&lt;	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𝑏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新宋体" panose="02010609030101010101" charset="-122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7940" algn="ctr">
                            <a:lnSpc>
                              <a:spcPct val="100000"/>
                            </a:lnSpc>
                            <a:spcBef>
                              <a:spcPts val="350"/>
                            </a:spcBef>
                          </a:pP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spc="-340" dirty="0">
                              <a:latin typeface="Times New Roman" panose="02020603050405020304"/>
                              <a:cs typeface="Times New Roman" panose="02020603050405020304"/>
                            </a:rPr>
                            <a:t> </a:t>
                          </a:r>
                          <a:r>
                            <a:rPr sz="2000" dirty="0">
                              <a:latin typeface="Times New Roman" panose="02020603050405020304"/>
                              <a:cs typeface="Times New Roman" panose="02020603050405020304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62230" algn="ctr">
                            <a:lnSpc>
                              <a:spcPct val="100000"/>
                            </a:lnSpc>
                            <a:spcBef>
                              <a:spcPts val="355"/>
                            </a:spcBef>
                          </a:pPr>
                          <a:r>
                            <a:rPr sz="2000" spc="-35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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317500"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第2种数据集合包含相当多的</a:t>
                          </a:r>
                          <a:r>
                            <a:rPr lang="zh-CN" alt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冗</a:t>
                          </a:r>
                          <a:r>
                            <a:rPr sz="2000" dirty="0" err="1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余数据</a:t>
                          </a:r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object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7021365"/>
                  </p:ext>
                </p:extLst>
              </p:nvPr>
            </p:nvGraphicFramePr>
            <p:xfrm>
              <a:off x="819150" y="2581578"/>
              <a:ext cx="7905750" cy="3500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68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3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9625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8756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830" t="-1389" r="-44024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C</a:t>
                          </a:r>
                          <a:endParaRPr sz="2000" baseline="-21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00025" algn="ctr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R</a:t>
                          </a:r>
                          <a:endParaRPr sz="2000" baseline="-21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504315" algn="l">
                            <a:lnSpc>
                              <a:spcPct val="100000"/>
                            </a:lnSpc>
                            <a:spcBef>
                              <a:spcPts val="32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对应的情况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28575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830" t="-101389" r="-440249" b="-2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0</a:t>
                          </a:r>
                          <a:endParaRPr sz="200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165100" algn="ctr">
                            <a:lnSpc>
                              <a:spcPct val="100000"/>
                            </a:lnSpc>
                            <a:spcBef>
                              <a:spcPts val="380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第1种表达相对第2种表达不含冗余数据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7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830" t="-202797" r="-440249" b="-104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8895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2000" spc="-3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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57150" algn="ctr">
                            <a:lnSpc>
                              <a:spcPct val="100000"/>
                            </a:lnSpc>
                            <a:spcBef>
                              <a:spcPts val="440"/>
                            </a:spcBef>
                          </a:pPr>
                          <a:r>
                            <a:rPr sz="2000" spc="-6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Times New Roman" panose="02020603050405020304"/>
                              <a:cs typeface="Times New Roman" panose="02020603050405020304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317500"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第1种数据集合包含相当多的冗余数据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12700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756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28575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830" t="-300694" r="-440249" b="-3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7940" algn="ctr">
                            <a:lnSpc>
                              <a:spcPct val="100000"/>
                            </a:lnSpc>
                            <a:spcBef>
                              <a:spcPts val="350"/>
                            </a:spcBef>
                          </a:pP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spc="-340" dirty="0">
                              <a:latin typeface="Times New Roman" panose="02020603050405020304"/>
                              <a:cs typeface="Times New Roman" panose="02020603050405020304"/>
                            </a:rPr>
                            <a:t> </a:t>
                          </a:r>
                          <a:r>
                            <a:rPr sz="2000" dirty="0">
                              <a:latin typeface="Times New Roman" panose="02020603050405020304"/>
                              <a:cs typeface="Times New Roman" panose="02020603050405020304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62230" algn="ctr">
                            <a:lnSpc>
                              <a:spcPct val="100000"/>
                            </a:lnSpc>
                            <a:spcBef>
                              <a:spcPts val="355"/>
                            </a:spcBef>
                          </a:pPr>
                          <a:r>
                            <a:rPr sz="2000" spc="-35" dirty="0">
                              <a:latin typeface="Symbol" panose="05050102010706020507"/>
                              <a:cs typeface="Symbol" panose="05050102010706020507"/>
                            </a:rPr>
                            <a:t></a:t>
                          </a:r>
                          <a:r>
                            <a:rPr sz="2000" dirty="0">
                              <a:latin typeface="Symbol" panose="05050102010706020507"/>
                              <a:cs typeface="Symbol" panose="05050102010706020507"/>
                            </a:rPr>
                            <a:t></a:t>
                          </a: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12700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85725" marR="317500" algn="ctr">
                            <a:lnSpc>
                              <a:spcPct val="100000"/>
                            </a:lnSpc>
                            <a:spcBef>
                              <a:spcPts val="385"/>
                            </a:spcBef>
                          </a:pPr>
                          <a:r>
                            <a:rPr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第2种数据集合包含相当多的</a:t>
                          </a:r>
                          <a:r>
                            <a:rPr lang="zh-CN" altLang="en-US" sz="2000" dirty="0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冗</a:t>
                          </a:r>
                          <a:r>
                            <a:rPr sz="2000" dirty="0" err="1">
                              <a:latin typeface="新宋体" panose="02010609030101010101" charset="-122"/>
                              <a:cs typeface="新宋体" panose="02010609030101010101" charset="-122"/>
                            </a:rPr>
                            <a:t>余数据</a:t>
                          </a:r>
                          <a:endParaRPr sz="2000" dirty="0">
                            <a:latin typeface="新宋体" panose="02010609030101010101" charset="-122"/>
                            <a:cs typeface="新宋体" panose="02010609030101010101" charset="-122"/>
                          </a:endParaRPr>
                        </a:p>
                      </a:txBody>
                      <a:tcPr marL="0" marR="0" marT="0" marB="0" anchor="ctr">
                        <a:lnL w="12700">
                          <a:solidFill>
                            <a:srgbClr val="000000"/>
                          </a:solidFill>
                          <a:prstDash val="solid"/>
                        </a:lnL>
                        <a:lnR w="28575">
                          <a:solidFill>
                            <a:srgbClr val="000000"/>
                          </a:solidFill>
                          <a:prstDash val="solid"/>
                        </a:lnR>
                        <a:lnT w="12700">
                          <a:solidFill>
                            <a:srgbClr val="000000"/>
                          </a:solidFill>
                          <a:prstDash val="solid"/>
                        </a:lnT>
                        <a:lnB w="2857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F49311E6-40C4-89A0-9869-E304EDA3603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16C3424B-5102-308E-33A5-B5ADCBDEAA86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58A0B04-E90F-85A1-0C63-81CE1327633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5A815A2-993B-E256-ADCA-6E0D73C8D6CF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8FDAB6-5A0D-5D95-9954-71FA8B570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0767" y="1628761"/>
            <a:ext cx="7853469" cy="312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三种基本的数据冗余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1670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spc="-4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编码冗余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1690"/>
              </a:spcBef>
              <a:tabLst>
                <a:tab pos="84772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lang="en-US"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zh-CN" altLang="en-US" sz="2395" spc="-5" dirty="0">
                <a:latin typeface="新宋体" panose="02010609030101010101" charset="-122"/>
              </a:rPr>
              <a:t>空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间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和时间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冗余</a:t>
            </a:r>
            <a:r>
              <a:rPr lang="en-US" sz="2395" spc="-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1690"/>
              </a:spcBef>
              <a:tabLst>
                <a:tab pos="84772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lang="en-US"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无关信息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 marR="5080" indent="-635">
              <a:lnSpc>
                <a:spcPts val="2880"/>
              </a:lnSpc>
              <a:spcBef>
                <a:spcPts val="1930"/>
              </a:spcBef>
              <a:tabLst>
                <a:tab pos="423545" algn="l"/>
              </a:tabLst>
            </a:pPr>
            <a:r>
              <a:rPr lang="en-US" sz="2400" spc="-5" dirty="0">
                <a:latin typeface="新宋体" panose="02010609030101010101" charset="-122"/>
                <a:cs typeface="新宋体" panose="02010609030101010101" charset="-122"/>
              </a:rPr>
              <a:t>    </a:t>
            </a: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如果能减少或消除上述三种冗余的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一</a:t>
            </a: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种或多种冗余，就能取得数据压缩的效果</a:t>
            </a:r>
            <a:endParaRPr sz="24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18E8D3-D308-7ECB-81DE-E4F407154EC7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4E20151F-9B59-A9E6-7192-6212194FA5A4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853D3E1-B302-C52E-2DD4-85ADFA5E6E7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D4EE9BF-86F9-E074-62CA-974531CCC653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C6B59-7ADB-1443-5E95-768736D38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41145" y="1552294"/>
            <a:ext cx="7993279" cy="2348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什么是编码冗余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？</a:t>
            </a:r>
            <a:endParaRPr lang="en-US" sz="273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23545" algn="l"/>
              </a:tabLst>
            </a:pPr>
            <a:r>
              <a:rPr lang="en-US" sz="2395" spc="-5" dirty="0">
                <a:latin typeface="新宋体" panose="02010609030101010101" charset="-122"/>
                <a:cs typeface="新宋体" panose="02010609030101010101" charset="-122"/>
              </a:rPr>
              <a:t>	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如果一个图像的灰度级编码，使用了多于实际需要的编码符号，就称该图像包含了编码冗余</a:t>
            </a:r>
            <a:endParaRPr lang="en-US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23545" algn="l"/>
              </a:tabLst>
            </a:pP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3750"/>
              </a:lnSpc>
              <a:spcBef>
                <a:spcPts val="1940"/>
              </a:spcBef>
              <a:tabLst>
                <a:tab pos="37973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黑白二值图像编码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6802" y="4322124"/>
            <a:ext cx="2215411" cy="1433501"/>
          </a:xfrm>
          <a:custGeom>
            <a:avLst/>
            <a:gdLst/>
            <a:ahLst/>
            <a:cxnLst/>
            <a:rect l="l" t="t" r="r" b="b"/>
            <a:pathLst>
              <a:path w="2590800" h="1676400">
                <a:moveTo>
                  <a:pt x="0" y="0"/>
                </a:moveTo>
                <a:lnTo>
                  <a:pt x="0" y="1676400"/>
                </a:lnTo>
                <a:lnTo>
                  <a:pt x="2590800" y="1676400"/>
                </a:lnTo>
                <a:lnTo>
                  <a:pt x="259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1136802" y="4322124"/>
            <a:ext cx="2215411" cy="1433501"/>
          </a:xfrm>
          <a:custGeom>
            <a:avLst/>
            <a:gdLst/>
            <a:ahLst/>
            <a:cxnLst/>
            <a:rect l="l" t="t" r="r" b="b"/>
            <a:pathLst>
              <a:path w="2590800" h="1676400">
                <a:moveTo>
                  <a:pt x="0" y="0"/>
                </a:moveTo>
                <a:lnTo>
                  <a:pt x="0" y="1676400"/>
                </a:lnTo>
                <a:lnTo>
                  <a:pt x="2590800" y="1676400"/>
                </a:lnTo>
                <a:lnTo>
                  <a:pt x="25907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1723234" y="4713079"/>
            <a:ext cx="1107705" cy="716751"/>
          </a:xfrm>
          <a:custGeom>
            <a:avLst/>
            <a:gdLst/>
            <a:ahLst/>
            <a:cxnLst/>
            <a:rect l="l" t="t" r="r" b="b"/>
            <a:pathLst>
              <a:path w="1295400" h="838200">
                <a:moveTo>
                  <a:pt x="0" y="0"/>
                </a:moveTo>
                <a:lnTo>
                  <a:pt x="0" y="838200"/>
                </a:lnTo>
                <a:lnTo>
                  <a:pt x="1295400" y="838200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1723234" y="4713079"/>
            <a:ext cx="1107705" cy="716751"/>
          </a:xfrm>
          <a:custGeom>
            <a:avLst/>
            <a:gdLst/>
            <a:ahLst/>
            <a:cxnLst/>
            <a:rect l="l" t="t" r="r" b="b"/>
            <a:pathLst>
              <a:path w="1295400" h="838200">
                <a:moveTo>
                  <a:pt x="0" y="0"/>
                </a:moveTo>
                <a:lnTo>
                  <a:pt x="0" y="838200"/>
                </a:lnTo>
                <a:lnTo>
                  <a:pt x="1295400" y="838200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3690718" y="4579197"/>
            <a:ext cx="5129431" cy="946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205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2050" dirty="0">
                <a:latin typeface="宋体" panose="02010600030101010101" pitchFamily="2" charset="-122"/>
                <a:cs typeface="宋体" panose="02010600030101010101" pitchFamily="2" charset="-122"/>
              </a:rPr>
              <a:t>如果用8位表示该图像的像素，我们就说该图像存在编码冗余，因为该图像的像素只有两个灰度，用一位即可表示。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47B859-7F0D-A2A4-F178-3B1D4806DE1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编码冗余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7E14176D-D0B7-D9E4-6632-8A7001053418}"/>
              </a:ext>
            </a:extLst>
          </p:cNvPr>
          <p:cNvCxnSpPr>
            <a:cxnSpLocks/>
          </p:cNvCxnSpPr>
          <p:nvPr/>
        </p:nvCxnSpPr>
        <p:spPr>
          <a:xfrm>
            <a:off x="3009712" y="525055"/>
            <a:ext cx="412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4102149-90F9-C0ED-8BFA-63655251B81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1CAAA33-B218-4CBA-C161-ABA1ACA8D2DC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Coding redundancy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B039D8-3440-5FA0-33ED-66C3CAEBE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804686" y="2947980"/>
                <a:ext cx="7710663" cy="17179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 indent="533400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95" i="1" spc="-5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395" i="1" spc="-5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395" i="1" spc="-5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𝑘</m:t>
                    </m:r>
                  </m:oMath>
                </a14:m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个灰度级在图像中出现的次数，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𝑛</m:t>
                    </m:r>
                  </m:oMath>
                </a14:m>
                <a:r>
                  <a:rPr lang="zh-CN" altLang="en-US" sz="2395" spc="-5" dirty="0" err="1">
                    <a:latin typeface="新宋体" panose="02010609030101010101" charset="-122"/>
                    <a:cs typeface="新宋体" panose="02010609030101010101" charset="-122"/>
                  </a:rPr>
                  <a:t>是图像中的像素总数，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𝐿</m:t>
                    </m:r>
                  </m:oMath>
                </a14:m>
                <a:r>
                  <a:rPr lang="zh-CN" altLang="en-US" sz="2395" spc="-5" dirty="0" err="1">
                    <a:latin typeface="新宋体" panose="02010609030101010101" charset="-122"/>
                    <a:cs typeface="新宋体" panose="02010609030101010101" charset="-122"/>
                  </a:rPr>
                  <a:t>是灰度级数</a:t>
                </a: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。</a:t>
                </a:r>
                <a:endParaRPr lang="zh-CN" altLang="en-US" sz="2395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12700" marR="205105" indent="-635">
                  <a:lnSpc>
                    <a:spcPct val="100000"/>
                  </a:lnSpc>
                  <a:spcBef>
                    <a:spcPts val="1940"/>
                  </a:spcBef>
                  <a:tabLst>
                    <a:tab pos="379730" algn="l"/>
                  </a:tabLst>
                </a:pPr>
                <a:r>
                  <a:rPr lang="zh-CN" altLang="en-US" sz="1710" spc="-5" dirty="0">
                    <a:solidFill>
                      <a:srgbClr val="EE2B0A"/>
                    </a:solidFill>
                    <a:latin typeface="Wingdings" panose="05000000000000000000"/>
                    <a:cs typeface="Wingdings" panose="05000000000000000000"/>
                  </a:rPr>
                  <a:t></a:t>
                </a:r>
                <a:r>
                  <a:rPr lang="zh-CN" altLang="en-US" sz="1710" spc="-5" dirty="0">
                    <a:solidFill>
                      <a:srgbClr val="EE2B0A"/>
                    </a:solidFill>
                    <a:latin typeface="Times New Roman" panose="02020603050405020304"/>
                    <a:cs typeface="Times New Roman" panose="02020603050405020304"/>
                  </a:rPr>
                  <a:t>	</a:t>
                </a:r>
                <a:r>
                  <a:rPr lang="zh-CN" altLang="en-US" sz="2395" spc="-5" dirty="0" err="1">
                    <a:latin typeface="新宋体" panose="02010609030101010101" charset="-122"/>
                  </a:rPr>
                  <a:t>如果用于表示每个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95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395" i="1" spc="-5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395" b="0" i="1" spc="-5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395" i="1" spc="-5" dirty="0" err="1" smtClean="0">
                        <a:latin typeface="Cambria Math" panose="02040503050406030204" pitchFamily="18" charset="0"/>
                      </a:rPr>
                      <m:t>值</m:t>
                    </m:r>
                  </m:oMath>
                </a14:m>
                <a:r>
                  <a:rPr lang="zh-CN" altLang="en-US" sz="2395" spc="-5" dirty="0" err="1">
                    <a:latin typeface="新宋体" panose="02010609030101010101" charset="-122"/>
                  </a:rPr>
                  <a:t>的比特数为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395" i="1" spc="-5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395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95" i="1" spc="-5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395" i="1" spc="-5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395" i="1" spc="-5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395" spc="-5" dirty="0">
                    <a:latin typeface="新宋体" panose="02010609030101010101" charset="-122"/>
                  </a:rPr>
                  <a:t>，则表达每个像素所需的平均比特数为：</a:t>
                </a:r>
                <a:endParaRPr sz="2395" spc="-5" dirty="0">
                  <a:latin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86" y="2947980"/>
                <a:ext cx="7710663" cy="1717906"/>
              </a:xfrm>
              <a:prstGeom prst="rect">
                <a:avLst/>
              </a:prstGeom>
              <a:blipFill>
                <a:blip r:embed="rId2"/>
                <a:stretch>
                  <a:fillRect l="-2213" t="-6762" r="-1265" b="-9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579120" y="1508125"/>
            <a:ext cx="7413035" cy="441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spcBef>
                <a:spcPts val="2400"/>
              </a:spcBef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lang="zh-CN" altLang="en-US" sz="2400" spc="-5" dirty="0">
                <a:latin typeface="+mj-lt"/>
                <a:cs typeface="新宋体" panose="02010609030101010101" charset="-122"/>
              </a:rPr>
              <a:t>每个灰度级出现的概率</a:t>
            </a:r>
            <a:r>
              <a:rPr lang="en-US" altLang="zh-CN" sz="2400" spc="-5" dirty="0">
                <a:latin typeface="+mj-lt"/>
                <a:cs typeface="新宋体" panose="02010609030101010101" charset="-122"/>
              </a:rPr>
              <a:t>(</a:t>
            </a:r>
            <a:r>
              <a:rPr lang="zh-CN" altLang="en-US" sz="2400" spc="-5" dirty="0">
                <a:latin typeface="+mj-lt"/>
                <a:cs typeface="新宋体" panose="02010609030101010101" charset="-122"/>
              </a:rPr>
              <a:t>概率直方图</a:t>
            </a:r>
            <a:r>
              <a:rPr lang="en-US" altLang="zh-CN" sz="2400" spc="-5" dirty="0">
                <a:latin typeface="+mj-lt"/>
                <a:cs typeface="新宋体" panose="02010609030101010101" charset="-122"/>
              </a:rPr>
              <a:t>)</a:t>
            </a:r>
            <a:endParaRPr sz="2400" dirty="0">
              <a:latin typeface="+mj-lt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6654" y="2421245"/>
            <a:ext cx="265524" cy="0"/>
          </a:xfrm>
          <a:custGeom>
            <a:avLst/>
            <a:gdLst/>
            <a:ahLst/>
            <a:cxnLst/>
            <a:rect l="l" t="t" r="r" b="b"/>
            <a:pathLst>
              <a:path w="310514">
                <a:moveTo>
                  <a:pt x="0" y="0"/>
                </a:moveTo>
                <a:lnTo>
                  <a:pt x="310134" y="0"/>
                </a:lnTo>
              </a:path>
            </a:pathLst>
          </a:custGeom>
          <a:ln w="12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3586454" y="2429934"/>
            <a:ext cx="149866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10" i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201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3387" y="2067648"/>
            <a:ext cx="149866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10" i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201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2392" y="2240755"/>
            <a:ext cx="8850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5" i="1" spc="10" dirty="0">
                <a:latin typeface="Times New Roman" panose="02020603050405020304"/>
                <a:cs typeface="Times New Roman" panose="02020603050405020304"/>
              </a:rPr>
              <a:t>k</a:t>
            </a:r>
            <a:endParaRPr sz="1155">
              <a:latin typeface="Times New Roman" panose="02020603050405020304"/>
              <a:cs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2316501" y="2176108"/>
                <a:ext cx="1162284" cy="4078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10" i="1" dirty="0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</m:ctrlPr>
                        </m:sSubPr>
                        <m:e>
                          <m:r>
                            <a:rPr lang="en-US" sz="2010" i="1" dirty="0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lang="en-US" sz="2010" i="1" dirty="0" err="1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  <m:t>𝑘</m:t>
                          </m:r>
                        </m:sub>
                      </m:sSub>
                      <m:r>
                        <a:rPr lang="en-US" sz="2010" i="1" dirty="0" smtClean="0">
                          <a:latin typeface="Cambria Math" panose="02040503050406030204" pitchFamily="18" charset="0"/>
                          <a:cs typeface="Times New Roman" panose="02020603050405020304"/>
                        </a:rPr>
                        <m:t> </m:t>
                      </m:r>
                      <m:r>
                        <a:rPr lang="en-US" sz="2010" b="0" i="1" dirty="0" smtClean="0">
                          <a:latin typeface="Cambria Math" panose="02040503050406030204" pitchFamily="18" charset="0"/>
                          <a:cs typeface="Times New Roman" panose="02020603050405020304"/>
                        </a:rPr>
                        <m:t>(</m:t>
                      </m:r>
                      <m:sSub>
                        <m:sSubPr>
                          <m:ctrlPr>
                            <a:rPr lang="en-US" sz="2010" i="1" spc="-285" dirty="0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</m:ctrlPr>
                        </m:sSubPr>
                        <m:e>
                          <m:r>
                            <a:rPr lang="en-US" sz="2010" i="1" spc="-285" dirty="0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  <m:t>𝑟</m:t>
                          </m:r>
                        </m:e>
                        <m:sub>
                          <m:r>
                            <a:rPr lang="en-US" sz="2010" b="0" i="1" spc="-285" dirty="0" smtClean="0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  <m:t>  </m:t>
                          </m:r>
                          <m:r>
                            <a:rPr lang="en-US" sz="2010" i="1" spc="-285" dirty="0" err="1">
                              <a:latin typeface="Cambria Math" panose="02040503050406030204" pitchFamily="18" charset="0"/>
                              <a:cs typeface="Times New Roman" panose="02020603050405020304"/>
                            </a:rPr>
                            <m:t>𝑘</m:t>
                          </m:r>
                        </m:sub>
                      </m:sSub>
                      <m:r>
                        <a:rPr lang="en-US" sz="2010" i="1" spc="-275" dirty="0" smtClean="0">
                          <a:latin typeface="Cambria Math" panose="02040503050406030204" pitchFamily="18" charset="0"/>
                          <a:cs typeface="Times New Roman" panose="02020603050405020304"/>
                        </a:rPr>
                        <m:t> </m:t>
                      </m:r>
                      <m:r>
                        <a:rPr lang="en-US" sz="2010" b="0" i="1" spc="-275" dirty="0" smtClean="0">
                          <a:latin typeface="Cambria Math" panose="02040503050406030204" pitchFamily="18" charset="0"/>
                          <a:cs typeface="Times New Roman" panose="02020603050405020304"/>
                        </a:rPr>
                        <m:t> )</m:t>
                      </m:r>
                      <m:r>
                        <a:rPr lang="en-US" sz="2650" i="1" spc="-415" dirty="0" smtClean="0">
                          <a:latin typeface="Cambria Math" panose="02040503050406030204" pitchFamily="18" charset="0"/>
                          <a:cs typeface="Times New Roman" panose="02020603050405020304"/>
                        </a:rPr>
                        <m:t> =</m:t>
                      </m:r>
                    </m:oMath>
                  </m:oMathPara>
                </a14:m>
                <a:endParaRPr sz="2010" dirty="0">
                  <a:latin typeface="Symbol" panose="05050102010706020507"/>
                  <a:cs typeface="Symbol" panose="05050102010706020507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501" y="2176108"/>
                <a:ext cx="1162284" cy="407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 txBox="1"/>
          <p:nvPr/>
        </p:nvSpPr>
        <p:spPr>
          <a:xfrm>
            <a:off x="4821374" y="2242710"/>
            <a:ext cx="2586558" cy="355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10" i="1" spc="1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31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31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-14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310" spc="-2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31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-33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310" spc="-1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31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-14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10" spc="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31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5" dirty="0">
                <a:latin typeface="Times New Roman" panose="02020603050405020304"/>
                <a:cs typeface="Times New Roman" panose="02020603050405020304"/>
              </a:rPr>
              <a:t>...</a:t>
            </a:r>
            <a:r>
              <a:rPr sz="2310" spc="114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31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i="1" spc="1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310" i="1" spc="-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10" spc="40" dirty="0">
                <a:latin typeface="Symbol" panose="05050102010706020507"/>
                <a:cs typeface="Symbol" panose="05050102010706020507"/>
              </a:rPr>
              <a:t></a:t>
            </a:r>
            <a:r>
              <a:rPr sz="231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231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96A031-A1D5-D413-EEB5-E681A4F77503}"/>
              </a:ext>
            </a:extLst>
          </p:cNvPr>
          <p:cNvGrpSpPr/>
          <p:nvPr/>
        </p:nvGrpSpPr>
        <p:grpSpPr>
          <a:xfrm>
            <a:off x="1035115" y="4808222"/>
            <a:ext cx="6709219" cy="698003"/>
            <a:chOff x="1006540" y="4727256"/>
            <a:chExt cx="6709219" cy="698003"/>
          </a:xfrm>
        </p:grpSpPr>
        <p:sp>
          <p:nvSpPr>
            <p:cNvPr id="14" name="object 14"/>
            <p:cNvSpPr txBox="1"/>
            <p:nvPr/>
          </p:nvSpPr>
          <p:spPr>
            <a:xfrm>
              <a:off x="3646149" y="4727256"/>
              <a:ext cx="286700" cy="1841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95" i="1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1195" i="1" spc="-16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195" spc="-5" dirty="0">
                  <a:latin typeface="Symbol" panose="05050102010706020507"/>
                  <a:cs typeface="Symbol" panose="05050102010706020507"/>
                </a:rPr>
                <a:t></a:t>
              </a:r>
              <a:r>
                <a:rPr sz="1195" dirty="0">
                  <a:latin typeface="Times New Roman" panose="02020603050405020304"/>
                  <a:cs typeface="Times New Roman" panose="02020603050405020304"/>
                </a:rPr>
                <a:t>1</a:t>
              </a:r>
              <a:endParaRPr sz="1195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006540" y="5241363"/>
              <a:ext cx="6709219" cy="1838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348740" algn="ctr">
                <a:lnSpc>
                  <a:spcPct val="100000"/>
                </a:lnSpc>
              </a:pPr>
              <a:r>
                <a:rPr lang="en-US" sz="1195" i="1" dirty="0">
                  <a:latin typeface="Times New Roman" panose="02020603050405020304"/>
                  <a:cs typeface="Times New Roman" panose="02020603050405020304"/>
                </a:rPr>
                <a:t>      </a:t>
              </a:r>
              <a:r>
                <a:rPr sz="1195" i="1" dirty="0">
                  <a:latin typeface="Times New Roman" panose="02020603050405020304"/>
                  <a:cs typeface="Times New Roman" panose="02020603050405020304"/>
                </a:rPr>
                <a:t>k</a:t>
              </a:r>
              <a:r>
                <a:rPr sz="1195" i="1" spc="-7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19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195" spc="-21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195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lang="zh-CN" altLang="en-US" sz="1195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402085" y="4786063"/>
              <a:ext cx="2041147" cy="4739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5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050" spc="14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4620" spc="-7" baseline="-8000" dirty="0">
                  <a:latin typeface="Symbol" panose="05050102010706020507"/>
                  <a:cs typeface="Symbol" panose="05050102010706020507"/>
                </a:rPr>
                <a:t></a:t>
              </a:r>
              <a:r>
                <a:rPr sz="4620" spc="-509" baseline="-80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50" i="1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2050" i="1" spc="-35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695" spc="-225" dirty="0">
                  <a:latin typeface="Symbol" panose="05050102010706020507"/>
                  <a:cs typeface="Symbol" panose="05050102010706020507"/>
                </a:rPr>
                <a:t></a:t>
              </a:r>
              <a:r>
                <a:rPr lang="en-US" sz="2695" spc="-225" dirty="0">
                  <a:latin typeface="Symbol" panose="05050102010706020507"/>
                  <a:cs typeface="Symbol" panose="05050102010706020507"/>
                </a:rPr>
                <a:t> </a:t>
              </a:r>
              <a:r>
                <a:rPr sz="2050" i="1" spc="-110" dirty="0" err="1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sz="1795" i="1" baseline="-24000" dirty="0" err="1">
                  <a:latin typeface="Times New Roman" panose="02020603050405020304"/>
                  <a:cs typeface="Times New Roman" panose="02020603050405020304"/>
                </a:rPr>
                <a:t>k</a:t>
              </a:r>
              <a:r>
                <a:rPr lang="en-US" sz="1795" i="1" baseline="-240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695" spc="20" dirty="0">
                  <a:latin typeface="Symbol" panose="05050102010706020507"/>
                  <a:cs typeface="Symbol" panose="05050102010706020507"/>
                </a:rPr>
                <a:t></a:t>
              </a:r>
              <a:r>
                <a:rPr lang="en-US" sz="2695" spc="20" dirty="0">
                  <a:latin typeface="Symbol" panose="05050102010706020507"/>
                  <a:cs typeface="Symbol" panose="05050102010706020507"/>
                </a:rPr>
                <a:t> </a:t>
              </a:r>
              <a:r>
                <a:rPr sz="2050" i="1" spc="16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795" i="1" baseline="-24000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sz="1795" i="1" baseline="-240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695" spc="-220" dirty="0">
                  <a:latin typeface="Symbol" panose="05050102010706020507"/>
                  <a:cs typeface="Symbol" panose="05050102010706020507"/>
                </a:rPr>
                <a:t></a:t>
              </a:r>
              <a:r>
                <a:rPr lang="en-US" sz="2695" spc="-220" dirty="0">
                  <a:latin typeface="Symbol" panose="05050102010706020507"/>
                  <a:cs typeface="Symbol" panose="05050102010706020507"/>
                </a:rPr>
                <a:t> </a:t>
              </a:r>
              <a:r>
                <a:rPr sz="2050" i="1" spc="-110" dirty="0" err="1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sz="1795" i="1" baseline="-24000" dirty="0" err="1">
                  <a:latin typeface="Times New Roman" panose="02020603050405020304"/>
                  <a:cs typeface="Times New Roman" panose="02020603050405020304"/>
                </a:rPr>
                <a:t>k</a:t>
              </a:r>
              <a:r>
                <a:rPr lang="en-US" sz="1795" i="1" baseline="-240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695" spc="-175" dirty="0">
                  <a:latin typeface="Symbol" panose="05050102010706020507"/>
                  <a:cs typeface="Symbol" panose="05050102010706020507"/>
                </a:rPr>
                <a:t></a:t>
              </a:r>
              <a:endParaRPr sz="2695" dirty="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889010" y="4948374"/>
              <a:ext cx="395299" cy="3556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775"/>
                </a:lnSpc>
              </a:pPr>
              <a:r>
                <a:rPr sz="3080" i="1" spc="120" baseline="14000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1195" i="1" dirty="0">
                  <a:latin typeface="Times New Roman" panose="02020603050405020304"/>
                  <a:cs typeface="Times New Roman" panose="02020603050405020304"/>
                </a:rPr>
                <a:t>avg</a:t>
              </a:r>
              <a:endParaRPr sz="1195">
                <a:latin typeface="Times New Roman" panose="02020603050405020304"/>
                <a:cs typeface="Times New Roman" panose="020206030504050203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B716F1-3F0C-2FA3-75E3-5F5F88E174A9}"/>
                  </a:ext>
                </a:extLst>
              </p:cNvPr>
              <p:cNvSpPr txBox="1"/>
              <p:nvPr/>
            </p:nvSpPr>
            <p:spPr>
              <a:xfrm>
                <a:off x="331299" y="5601469"/>
                <a:ext cx="7413035" cy="49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355600">
                  <a:lnSpc>
                    <a:spcPct val="100000"/>
                  </a:lnSpc>
                  <a:spcBef>
                    <a:spcPts val="610"/>
                  </a:spcBef>
                </a:pPr>
                <a:r>
                  <a:rPr lang="zh-CN" altLang="en-US" sz="2400" spc="-5" dirty="0">
                    <a:latin typeface="新宋体" panose="02010609030101010101" charset="-122"/>
                    <a:cs typeface="新宋体" panose="02010609030101010101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spc="-5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i="1" spc="-5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5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spc="-5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spc="-5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新宋体" panose="02010609030101010101" charset="-122"/>
                    <a:cs typeface="新宋体" panose="02010609030101010101" charset="-122"/>
                  </a:rPr>
                  <a:t>是常数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新宋体" panose="02010609030101010101" charset="-122"/>
                    <a:cs typeface="新宋体" panose="02010609030101010101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𝑣𝑔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新宋体" panose="02010609030101010101" charset="-122"/>
                    <a:cs typeface="新宋体" panose="02010609030101010101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B716F1-3F0C-2FA3-75E3-5F5F88E1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9" y="5601469"/>
                <a:ext cx="7413035" cy="491738"/>
              </a:xfrm>
              <a:prstGeom prst="rect">
                <a:avLst/>
              </a:prstGeom>
              <a:blipFill>
                <a:blip r:embed="rId4"/>
                <a:stretch>
                  <a:fillRect t="-13580" b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标题 1">
            <a:extLst>
              <a:ext uri="{FF2B5EF4-FFF2-40B4-BE49-F238E27FC236}">
                <a16:creationId xmlns:a16="http://schemas.microsoft.com/office/drawing/2014/main" id="{B7B982F9-B80D-0DD9-54B5-80B7D0B9FDF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编码冗余</a:t>
            </a:r>
          </a:p>
        </p:txBody>
      </p:sp>
      <p:cxnSp>
        <p:nvCxnSpPr>
          <p:cNvPr id="22" name="直线连接符 4">
            <a:extLst>
              <a:ext uri="{FF2B5EF4-FFF2-40B4-BE49-F238E27FC236}">
                <a16:creationId xmlns:a16="http://schemas.microsoft.com/office/drawing/2014/main" id="{71ED9800-0254-3A83-0791-35732F18E119}"/>
              </a:ext>
            </a:extLst>
          </p:cNvPr>
          <p:cNvCxnSpPr>
            <a:cxnSpLocks/>
          </p:cNvCxnSpPr>
          <p:nvPr/>
        </p:nvCxnSpPr>
        <p:spPr>
          <a:xfrm>
            <a:off x="3009712" y="525055"/>
            <a:ext cx="412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016B61F-D199-3941-420F-CFAC431800C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C9B79C2-5EF3-34FB-E28B-B1221A79DA37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Coding redundancy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B06FBEE-F955-A749-599A-8E77157A18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11972" y="1431824"/>
            <a:ext cx="7413035" cy="435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spcBef>
                <a:spcPts val="2400"/>
              </a:spcBef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lang="zh-CN" altLang="en-US" sz="2400" spc="-5" dirty="0">
                <a:latin typeface="+mj-lt"/>
                <a:cs typeface="Times New Roman" panose="02020603050405020304"/>
              </a:rPr>
              <a:t>下图的灰度分布如表中所示</a:t>
            </a:r>
            <a:endParaRPr sz="2400" dirty="0">
              <a:latin typeface="+mj-lt"/>
              <a:cs typeface="新宋体" panose="0201060903010101010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8DD5A9-09CB-DC03-BFA0-379E1F009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64" y="4501619"/>
            <a:ext cx="8816975" cy="22491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C93437-3CF4-F1F1-9E5D-8528F7B4A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2038349"/>
            <a:ext cx="2397125" cy="2397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FE88A75-1B05-9076-2015-5D929047C278}"/>
                  </a:ext>
                </a:extLst>
              </p:cNvPr>
              <p:cNvSpPr txBox="1"/>
              <p:nvPr/>
            </p:nvSpPr>
            <p:spPr>
              <a:xfrm>
                <a:off x="2802619" y="2038349"/>
                <a:ext cx="6314357" cy="2215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  <a:cs typeface="Arial" panose="020B0604020202020204" pitchFamily="34" charset="0"/>
                  </a:rPr>
                  <a:t>若用常数编码，如自然</a:t>
                </a:r>
                <a:r>
                  <a:rPr lang="en-US" altLang="zh-CN" sz="2000" dirty="0">
                    <a:latin typeface="+mn-ea"/>
                    <a:cs typeface="Arial" panose="020B0604020202020204" pitchFamily="34" charset="0"/>
                  </a:rPr>
                  <a:t>8bit</a:t>
                </a:r>
                <a:r>
                  <a:rPr lang="zh-CN" altLang="en-US" sz="2000" dirty="0">
                    <a:latin typeface="+mn-ea"/>
                    <a:cs typeface="Arial" panose="020B0604020202020204" pitchFamily="34" charset="0"/>
                  </a:rPr>
                  <a:t>二进制编码，则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𝑎𝑣𝑔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=8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若用变长编码，如方式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进行编码，则</a:t>
                </a:r>
                <a:endParaRPr lang="en-US" altLang="zh-CN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新宋体" panose="02010609030101010101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cs typeface="新宋体" panose="02010609030101010101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cs typeface="新宋体" panose="02010609030101010101" charset="-122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新宋体" panose="02010609030101010101" charset="-122"/>
                            </a:rPr>
                            <m:t>𝑣𝑔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新宋体" panose="02010609030101010101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新宋体" panose="02010609030101010101" charset="-122"/>
                        </a:rPr>
                        <m:t>0.25×2+0.47×1+0.25×3+0.03×3=1.81</m:t>
                      </m:r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cs typeface="新宋体" panose="02010609030101010101" charset="-122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压缩率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1.81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≈4.42</m:t>
                    </m:r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相对冗余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4.42</m:t>
                        </m:r>
                      </m:den>
                    </m:f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=0.774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FE88A75-1B05-9076-2015-5D929047C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19" y="2038349"/>
                <a:ext cx="6314357" cy="2215094"/>
              </a:xfrm>
              <a:prstGeom prst="rect">
                <a:avLst/>
              </a:prstGeom>
              <a:blipFill>
                <a:blip r:embed="rId5"/>
                <a:stretch>
                  <a:fillRect l="-869" b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24E1078-281D-6902-67EE-FEB6A0CF49A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编码冗余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EE5F6C8D-292C-7A6B-8877-E2F12644BA6D}"/>
              </a:ext>
            </a:extLst>
          </p:cNvPr>
          <p:cNvCxnSpPr>
            <a:cxnSpLocks/>
          </p:cNvCxnSpPr>
          <p:nvPr/>
        </p:nvCxnSpPr>
        <p:spPr>
          <a:xfrm>
            <a:off x="3009712" y="525055"/>
            <a:ext cx="412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8F7071C7-107D-AB3F-8E89-0EE501083D0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1F0136A-3BCD-DA3B-FC22-FC6F65400482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Coding redundancy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60AE28-9C4A-F540-3114-B2B8203DDF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EA9E68-B990-5E53-08F6-04C77FF203FB}"/>
              </a:ext>
            </a:extLst>
          </p:cNvPr>
          <p:cNvSpPr txBox="1"/>
          <p:nvPr/>
        </p:nvSpPr>
        <p:spPr>
          <a:xfrm>
            <a:off x="4656604" y="5184184"/>
            <a:ext cx="1223365" cy="12557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10000000</a:t>
            </a:r>
          </a:p>
          <a:p>
            <a:pPr>
              <a:lnSpc>
                <a:spcPct val="150000"/>
              </a:lnSpc>
            </a:pPr>
            <a:r>
              <a:rPr lang="en-US" altLang="zh-CN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10111010</a:t>
            </a:r>
          </a:p>
          <a:p>
            <a:pPr>
              <a:lnSpc>
                <a:spcPct val="150000"/>
              </a:lnSpc>
            </a:pPr>
            <a:r>
              <a:rPr lang="en-US" altLang="zh-CN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11111111</a:t>
            </a:r>
            <a:endParaRPr lang="zh-CN" altLang="en-US" sz="17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5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5300" y="1559935"/>
            <a:ext cx="8286688" cy="2549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什么是</a:t>
            </a:r>
            <a:r>
              <a:rPr lang="zh-CN" altLang="en-US" sz="2735" spc="-5" dirty="0">
                <a:latin typeface="新宋体" panose="02010609030101010101" charset="-122"/>
                <a:cs typeface="新宋体" panose="02010609030101010101" charset="-122"/>
              </a:rPr>
              <a:t>时间与空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间冗余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？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indent="-342900" algn="just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</a:pP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多数二维灰度像素是空间相关的（每个像素与周围像素类似）</a:t>
            </a:r>
            <a:endParaRPr lang="en-US" altLang="zh-CN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indent="-342900" algn="just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</a:pP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相关像素表示中，信息被不必要的重复</a:t>
            </a:r>
            <a:endParaRPr lang="en-US" altLang="zh-CN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indent="-342900" algn="just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</a:pP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视频序列中，时间相关的像素（相邻帧）也是重复信息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D3274-B7E3-EE7F-40C7-8E0C6192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26" y="4231155"/>
            <a:ext cx="2435348" cy="24164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56A075-74F2-E52E-2C13-41F524269A7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时间空间冗余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B719A26B-F2C4-6201-6CEC-82552F9CAB64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20561F7-21C1-0C43-4136-B9E1639810C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A761268-C788-2DE7-D40A-FBD47CDC3C97}"/>
              </a:ext>
            </a:extLst>
          </p:cNvPr>
          <p:cNvSpPr txBox="1"/>
          <p:nvPr/>
        </p:nvSpPr>
        <p:spPr>
          <a:xfrm>
            <a:off x="502920" y="624840"/>
            <a:ext cx="485648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Spatial and temporal redundancy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23ED29-69ED-5B78-D53E-10B332C6B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F7C6BA-534A-8829-7A4C-E2858B58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5" y="1434606"/>
            <a:ext cx="2304632" cy="2304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535444-6EF2-31AE-A81A-605E1E37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-1" y="3929248"/>
            <a:ext cx="5591177" cy="259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E49553-BDA2-FD44-F7B4-B82E3F0A708D}"/>
                  </a:ext>
                </a:extLst>
              </p:cNvPr>
              <p:cNvSpPr txBox="1"/>
              <p:nvPr/>
            </p:nvSpPr>
            <p:spPr>
              <a:xfrm>
                <a:off x="2471247" y="1560231"/>
                <a:ext cx="6886822" cy="2053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计算机生成图像（显示为均匀的灰度区域）</a:t>
                </a:r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可由其平均灰度（一个</a:t>
                </a:r>
                <a:r>
                  <a:rPr lang="en-US" altLang="zh-CN" sz="2000" dirty="0">
                    <a:latin typeface="+mn-ea"/>
                  </a:rPr>
                  <a:t>8bit</a:t>
                </a:r>
                <a:r>
                  <a:rPr lang="zh-CN" altLang="en-US" sz="2000" dirty="0">
                    <a:latin typeface="+mn-ea"/>
                  </a:rPr>
                  <a:t>数值）来表示</a:t>
                </a:r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所以图像比特数能由原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i="1" dirty="0" err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字节缩减至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字节（</a:t>
                </a:r>
                <a:r>
                  <a:rPr lang="en-US" altLang="zh-CN" sz="2000" dirty="0">
                    <a:latin typeface="+mn-ea"/>
                  </a:rPr>
                  <a:t>8bit</a:t>
                </a:r>
                <a:r>
                  <a:rPr lang="zh-CN" altLang="en-US" sz="2000" dirty="0">
                    <a:latin typeface="+mn-ea"/>
                  </a:rPr>
                  <a:t>）</a:t>
                </a:r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压缩率为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+mn-ea"/>
                  </a:rPr>
                  <a:t>原图像需重建后才能查看，且重建图像质量几乎不下降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E49553-BDA2-FD44-F7B4-B82E3F0A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47" y="1560231"/>
                <a:ext cx="6886822" cy="2053383"/>
              </a:xfrm>
              <a:prstGeom prst="rect">
                <a:avLst/>
              </a:prstGeom>
              <a:blipFill>
                <a:blip r:embed="rId4"/>
                <a:stretch>
                  <a:fillRect l="-796" b="-4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A9D7EC8-1CC7-F569-3604-ED38F1106229}"/>
              </a:ext>
            </a:extLst>
          </p:cNvPr>
          <p:cNvSpPr txBox="1"/>
          <p:nvPr/>
        </p:nvSpPr>
        <p:spPr>
          <a:xfrm>
            <a:off x="5593028" y="4183265"/>
            <a:ext cx="3608680" cy="1653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上图直方图及其均衡化结果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多重灰度值被视觉平均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隐藏十结构压缩后无法重建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有损压缩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A2294D22-0618-5213-583E-4212A8DBE5A1}"/>
              </a:ext>
            </a:extLst>
          </p:cNvPr>
          <p:cNvSpPr/>
          <p:nvPr/>
        </p:nvSpPr>
        <p:spPr>
          <a:xfrm>
            <a:off x="1842091" y="3859547"/>
            <a:ext cx="1334386" cy="7814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灰度值</a:t>
            </a:r>
            <a:r>
              <a:rPr lang="en-US" altLang="zh-CN" dirty="0"/>
              <a:t>125-131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A42005D-3A64-8F3B-DA67-3EBD2EF24B2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无关信息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1435ED50-80CD-D6D4-86A2-3C16A17BE462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DA0DD83-212C-7735-7D71-75223DF6DDB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EDF8926-40DF-240B-1639-96DCA47DC37E}"/>
              </a:ext>
            </a:extLst>
          </p:cNvPr>
          <p:cNvSpPr txBox="1"/>
          <p:nvPr/>
        </p:nvSpPr>
        <p:spPr>
          <a:xfrm>
            <a:off x="502920" y="624840"/>
            <a:ext cx="485648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Irrelevant information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BA53AA-2E37-1802-E63F-E2B8F29DE8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02984" y="3016361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图像压缩基本概念与模型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2424" y="1743061"/>
            <a:ext cx="8790939" cy="2395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心理视觉冗余</a:t>
            </a:r>
            <a:endParaRPr lang="en-US"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人眼感觉到的图像区域亮度不仅取决于该区域的反射光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，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例如</a:t>
            </a:r>
            <a:endParaRPr lang="en-US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lvl="1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马赫带效应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：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在灰度值为常数的区域也能感觉到灰度值的变化</a:t>
            </a:r>
            <a:endParaRPr lang="en-US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lvl="1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lang="zh-CN" altLang="en-US" sz="2395" dirty="0">
                <a:latin typeface="新宋体" panose="02010609030101010101" charset="-122"/>
                <a:cs typeface="新宋体" panose="02010609030101010101" charset="-122"/>
              </a:rPr>
              <a:t>赫尔曼栅格：格栅中间暗点会消失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6597ED-5BDE-37D5-702C-BE365C1D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77" y="3984817"/>
            <a:ext cx="2441720" cy="2425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710002-F8C7-6E3E-4CCE-3CB08E23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8" y="4665745"/>
            <a:ext cx="5168017" cy="10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E52AD2-C26E-A446-1552-4C89B7FDC9A8}"/>
              </a:ext>
            </a:extLst>
          </p:cNvPr>
          <p:cNvSpPr txBox="1"/>
          <p:nvPr/>
        </p:nvSpPr>
        <p:spPr>
          <a:xfrm>
            <a:off x="2346158" y="5887550"/>
            <a:ext cx="461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-5" dirty="0">
                <a:latin typeface="新宋体" panose="02010609030101010101" charset="-122"/>
                <a:cs typeface="新宋体" panose="02010609030101010101" charset="-122"/>
              </a:rPr>
              <a:t>马赫带效应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DAB3CE-FB00-A16C-9CAA-D4B7EEAC3DC4}"/>
              </a:ext>
            </a:extLst>
          </p:cNvPr>
          <p:cNvSpPr txBox="1"/>
          <p:nvPr/>
        </p:nvSpPr>
        <p:spPr>
          <a:xfrm>
            <a:off x="6504272" y="6380473"/>
            <a:ext cx="2139214" cy="40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lvl="1">
              <a:lnSpc>
                <a:spcPct val="130000"/>
              </a:lnSpc>
              <a:tabLst>
                <a:tab pos="423545" algn="l"/>
              </a:tabLst>
            </a:pPr>
            <a:r>
              <a:rPr lang="zh-CN" altLang="en-US" sz="1800" dirty="0">
                <a:latin typeface="新宋体" panose="02010609030101010101" charset="-122"/>
                <a:cs typeface="新宋体" panose="02010609030101010101" charset="-122"/>
              </a:rPr>
              <a:t>赫尔曼栅格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1A38727-FFDD-F18A-2AE8-4A7EA4E9AB0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无关信息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13CAC12D-22B8-EE53-12F8-929E064C00DF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79840CC-8BD6-2068-5666-4B72062F94E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BE3E253-5E05-CC22-8897-06274D754BBD}"/>
              </a:ext>
            </a:extLst>
          </p:cNvPr>
          <p:cNvSpPr txBox="1"/>
          <p:nvPr/>
        </p:nvSpPr>
        <p:spPr>
          <a:xfrm>
            <a:off x="502920" y="624840"/>
            <a:ext cx="485648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Irrelevant information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4B14F5-EB45-25FB-5288-FCAE0E7BA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2425" y="1743061"/>
            <a:ext cx="8591550" cy="269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心理视觉冗余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 algn="just">
              <a:lnSpc>
                <a:spcPct val="100000"/>
              </a:lnSpc>
              <a:spcBef>
                <a:spcPts val="1690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这是由于眼睛对所有视觉信息感受的灵敏度不同。在正常视觉处理过程中各种信息的相对重要程度不同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 algn="just">
              <a:lnSpc>
                <a:spcPct val="100000"/>
              </a:lnSpc>
              <a:spcBef>
                <a:spcPts val="1685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有些信息在通常的视觉过程中与另外一些信息相比并不那么重要，这些信息被认为是心理视觉冗余的，去除这些信息并不会明显降低图像质量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0337E6-0D65-E099-550E-42658820E9D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无关信息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4770048B-6F8E-E840-1F56-5DBD4E0F5C9F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82CA12B-6A4B-2A1D-192B-5BFE027EF69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328184-0EB1-AD1C-CDE8-ECADAAA62682}"/>
              </a:ext>
            </a:extLst>
          </p:cNvPr>
          <p:cNvSpPr txBox="1"/>
          <p:nvPr/>
        </p:nvSpPr>
        <p:spPr>
          <a:xfrm>
            <a:off x="502920" y="624840"/>
            <a:ext cx="485648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Irrelevant information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B155C1-27E3-4BCC-B49F-3314DB9BF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8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8587" y="1529366"/>
            <a:ext cx="8577833" cy="181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心理视觉冗余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>
              <a:lnSpc>
                <a:spcPct val="102000"/>
              </a:lnSpc>
              <a:spcBef>
                <a:spcPts val="2010"/>
              </a:spcBef>
              <a:tabLst>
                <a:tab pos="84836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由于消除心理视觉冗余数据会导致一定量信息的丢</a:t>
            </a:r>
            <a:r>
              <a:rPr sz="2050" dirty="0" err="1">
                <a:latin typeface="新宋体" panose="02010609030101010101" charset="-122"/>
                <a:cs typeface="新宋体" panose="02010609030101010101" charset="-122"/>
              </a:rPr>
              <a:t>失，所以这一过程通常称为量化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60325">
              <a:lnSpc>
                <a:spcPct val="100000"/>
              </a:lnSpc>
              <a:spcBef>
                <a:spcPts val="1425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心理视觉冗余压缩是不可恢复的，量化的结果导致了数据有损压缩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9547" y="3630016"/>
            <a:ext cx="3257957" cy="2443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4822982" y="3630016"/>
            <a:ext cx="3257957" cy="2443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1617152" y="4841975"/>
            <a:ext cx="739555" cy="495210"/>
          </a:xfrm>
          <a:custGeom>
            <a:avLst/>
            <a:gdLst/>
            <a:ahLst/>
            <a:cxnLst/>
            <a:rect l="l" t="t" r="r" b="b"/>
            <a:pathLst>
              <a:path w="864869" h="579120">
                <a:moveTo>
                  <a:pt x="0" y="0"/>
                </a:moveTo>
                <a:lnTo>
                  <a:pt x="0" y="579120"/>
                </a:lnTo>
                <a:lnTo>
                  <a:pt x="864869" y="579120"/>
                </a:lnTo>
                <a:lnTo>
                  <a:pt x="8648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1714456" y="4891931"/>
            <a:ext cx="837729" cy="42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2735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3</a:t>
            </a:r>
            <a:r>
              <a:rPr lang="en-US" sz="2735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80</a:t>
            </a:r>
            <a:r>
              <a:rPr sz="2735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K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5972" y="4841975"/>
            <a:ext cx="739555" cy="495210"/>
          </a:xfrm>
          <a:custGeom>
            <a:avLst/>
            <a:gdLst/>
            <a:ahLst/>
            <a:cxnLst/>
            <a:rect l="l" t="t" r="r" b="b"/>
            <a:pathLst>
              <a:path w="864870" h="579120">
                <a:moveTo>
                  <a:pt x="0" y="0"/>
                </a:moveTo>
                <a:lnTo>
                  <a:pt x="0" y="579120"/>
                </a:lnTo>
                <a:lnTo>
                  <a:pt x="864869" y="579120"/>
                </a:lnTo>
                <a:lnTo>
                  <a:pt x="8648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2" name="object 12"/>
          <p:cNvSpPr txBox="1"/>
          <p:nvPr/>
        </p:nvSpPr>
        <p:spPr>
          <a:xfrm>
            <a:off x="5223916" y="4891931"/>
            <a:ext cx="739555" cy="42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lang="en-US" sz="2735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340</a:t>
            </a:r>
            <a:r>
              <a:rPr sz="2735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K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B242BB-C1E3-14B1-B106-57DE8ED25EA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无关信息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980B35DA-06BF-9514-8F8D-FEB9AC6AFE4B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3685BAD-741C-5BE4-89D3-E6423747A97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0BD315-E231-D31E-D17F-60F03A94E2B6}"/>
              </a:ext>
            </a:extLst>
          </p:cNvPr>
          <p:cNvSpPr txBox="1"/>
          <p:nvPr/>
        </p:nvSpPr>
        <p:spPr>
          <a:xfrm>
            <a:off x="502920" y="624840"/>
            <a:ext cx="485648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Irrelevant information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F2B5A42-E15A-4A65-D8C1-ECFDE9255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56443" y="1463343"/>
            <a:ext cx="8297032" cy="4091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保真度准则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 algn="just">
              <a:lnSpc>
                <a:spcPct val="100000"/>
              </a:lnSpc>
              <a:spcBef>
                <a:spcPts val="1675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图像压缩可能会导致信息损失，如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删除无关信息、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去除心理视觉冗余数据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等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 algn="just">
              <a:lnSpc>
                <a:spcPct val="100000"/>
              </a:lnSpc>
              <a:spcBef>
                <a:spcPts val="1690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需要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一种方法量化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信息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的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损失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，用来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描述解码图像相对于原始图像的偏离程度，这些测度称为保真度准则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algn="just">
              <a:lnSpc>
                <a:spcPct val="100000"/>
              </a:lnSpc>
              <a:spcBef>
                <a:spcPts val="1685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常用保真度准则分为两大类：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>
              <a:lnSpc>
                <a:spcPct val="100000"/>
              </a:lnSpc>
              <a:spcBef>
                <a:spcPts val="1690"/>
              </a:spcBef>
              <a:tabLst>
                <a:tab pos="130619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客观保真度准则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>
              <a:lnSpc>
                <a:spcPts val="3295"/>
              </a:lnSpc>
              <a:spcBef>
                <a:spcPts val="1690"/>
              </a:spcBef>
              <a:tabLst>
                <a:tab pos="130619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主观保真度准则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445D9B8-79D4-7F7D-806B-5449077DCB5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FDDEFC2F-7912-23F1-6D84-A97918B4B85C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D543A9D-51F5-BEFF-0C1F-C583F5716DC2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3846755-778F-9ABC-DEB0-C99F70E1FCC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D58812-4C33-4EB4-4F77-4AB3D7192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1668" y="1463343"/>
            <a:ext cx="8411332" cy="3136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客观保真度准则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marR="5080" algn="just">
              <a:lnSpc>
                <a:spcPct val="100000"/>
              </a:lnSpc>
              <a:spcBef>
                <a:spcPts val="1675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当所损失的信息量可以用</a:t>
            </a:r>
            <a:r>
              <a:rPr sz="2395" b="1" spc="-5" dirty="0" err="1">
                <a:latin typeface="新宋体" panose="02010609030101010101" charset="-122"/>
                <a:cs typeface="新宋体" panose="02010609030101010101" charset="-122"/>
              </a:rPr>
              <a:t>编码输入图像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与</a:t>
            </a:r>
            <a:r>
              <a:rPr sz="2395" b="1" spc="-5" dirty="0" err="1">
                <a:latin typeface="新宋体" panose="02010609030101010101" charset="-122"/>
                <a:cs typeface="新宋体" panose="02010609030101010101" charset="-122"/>
              </a:rPr>
              <a:t>编码输出图像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的函数表示时，它就是基于客观保真度准则的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algn="just">
              <a:lnSpc>
                <a:spcPct val="100000"/>
              </a:lnSpc>
              <a:spcBef>
                <a:spcPts val="1685"/>
              </a:spcBef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710" spc="-9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常用的两种客观保真度准则</a:t>
            </a:r>
            <a:endParaRPr lang="zh-CN" altLang="en-US" sz="2395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>
              <a:spcBef>
                <a:spcPts val="1690"/>
              </a:spcBef>
              <a:tabLst>
                <a:tab pos="1306195" algn="l"/>
              </a:tabLst>
            </a:pPr>
            <a:r>
              <a:rPr lang="zh-CN" altLang="en-US"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均方根误差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>
              <a:spcBef>
                <a:spcPts val="1690"/>
              </a:spcBef>
              <a:tabLst>
                <a:tab pos="130619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均方信噪比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97B21F-36FB-96E1-33AF-5D8A036C51E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902E7B33-3E8B-1ACB-EE7C-BFBAFB1C4169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360921C-E9AC-BAE4-1E33-065D7A30F86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79BBCDA-F925-ED71-AB30-B6EEDA8BB5E2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CFE7EA-B7ED-6E42-54DD-F18018BA9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/>
          <a:srcRect b="86606"/>
          <a:stretch/>
        </p:blipFill>
        <p:spPr>
          <a:xfrm>
            <a:off x="608965" y="1503658"/>
            <a:ext cx="5734686" cy="4680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A7571D-3F04-4597-11A3-DC520E2F3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8"/>
          <a:stretch/>
        </p:blipFill>
        <p:spPr>
          <a:xfrm>
            <a:off x="1704339" y="1971676"/>
            <a:ext cx="5734686" cy="31029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1E6482-87EA-A9DC-9480-E93FC598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39" y="4886325"/>
            <a:ext cx="5096192" cy="19759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6E0D6A-35AE-4335-43BF-765207F976E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C9D4DE40-46B2-3654-72E7-A3EFF02E3388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C42EC77-D0E7-8281-82C1-26C083480E0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EE4E934-52E3-ED9C-4266-D870EE854E38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DB0A69-8CCA-5F6D-3BF4-3DFC19E16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4" y="1650365"/>
            <a:ext cx="7578090" cy="47523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E9266F-46FB-0F35-81CD-2B71B61DED5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36D75AC6-A178-A406-FEC9-65C1F686E99F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1705F11-38E1-1845-9083-DA6033E1D20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214ED63-D3BA-4A09-9808-947BDEFCC42B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AB7536-563A-5A89-7E34-78ACBF708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1716" y="1025523"/>
            <a:ext cx="6390156" cy="703203"/>
          </a:xfrm>
          <a:prstGeom prst="rect">
            <a:avLst/>
          </a:prstGeom>
        </p:spPr>
        <p:txBody>
          <a:bodyPr vert="horz" wrap="square" lIns="0" tIns="257299" rIns="0" bIns="0" rtlCol="0">
            <a:spAutoFit/>
          </a:bodyPr>
          <a:lstStyle/>
          <a:p>
            <a:pPr marL="227965">
              <a:lnSpc>
                <a:spcPts val="3750"/>
              </a:lnSpc>
            </a:pPr>
            <a:r>
              <a:rPr sz="2800" b="1" spc="-15" dirty="0">
                <a:latin typeface="+mj-ea"/>
                <a:cs typeface="新宋体" panose="02010609030101010101" charset="-122"/>
              </a:rPr>
              <a:t>主观保真度准则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5011472"/>
              </p:ext>
            </p:extLst>
          </p:nvPr>
        </p:nvGraphicFramePr>
        <p:xfrm>
          <a:off x="556097" y="2489198"/>
          <a:ext cx="8302153" cy="404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1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7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评分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评价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说明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优秀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 err="1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图像质量非常好，如同人想象出的最好质量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8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2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良好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 err="1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图像质量高，观看舒服，有干扰但不影响观看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3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较好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 err="1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图像质量可接受，有干扰但不太影响观看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8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4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一般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 err="1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图像质量差，干扰有些妨碍观看，希望改进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8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5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较</a:t>
                      </a: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差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 err="1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图像质量很差，妨碍干扰始终存在，几乎无法</a:t>
                      </a:r>
                      <a:r>
                        <a:rPr lang="zh-CN" altLang="en-US"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观看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1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6</a:t>
                      </a:r>
                      <a:endParaRPr sz="205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很差</a:t>
                      </a:r>
                      <a:endParaRPr sz="2050" dirty="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50" dirty="0">
                          <a:latin typeface="新宋体" panose="02010609030101010101" charset="-122"/>
                          <a:cs typeface="新宋体" panose="02010609030101010101" charset="-122"/>
                        </a:rPr>
                        <a:t>图像质量极差，不能使用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80FC213-826B-CBF1-DF56-050370EFB193}"/>
              </a:ext>
            </a:extLst>
          </p:cNvPr>
          <p:cNvSpPr txBox="1"/>
          <p:nvPr/>
        </p:nvSpPr>
        <p:spPr>
          <a:xfrm>
            <a:off x="511152" y="1908907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尽管客观保真度准则能简单方便评价信息损失，但解压图像最终由人观察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78E7C1-C431-84C3-04A3-064779ED71D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E54E6CF-93AC-CFD6-C523-49D8BD808F5E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F65A9B4-9ED7-6FA0-228B-B34A868687A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D019AE9-3098-EF7E-BA65-1BFD75A7C46F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370C84-4A37-7F33-B9A3-C0A898389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64292" y="1496764"/>
            <a:ext cx="4534448" cy="42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图像压缩模型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3582" y="2633667"/>
            <a:ext cx="275611" cy="109142"/>
          </a:xfrm>
          <a:custGeom>
            <a:avLst/>
            <a:gdLst/>
            <a:ahLst/>
            <a:cxnLst/>
            <a:rect l="l" t="t" r="r" b="b"/>
            <a:pathLst>
              <a:path w="287655" h="127635">
                <a:moveTo>
                  <a:pt x="211074" y="63245"/>
                </a:moveTo>
                <a:lnTo>
                  <a:pt x="20380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290" y="73151"/>
                </a:lnTo>
                <a:lnTo>
                  <a:pt x="211074" y="63245"/>
                </a:lnTo>
                <a:close/>
              </a:path>
              <a:path w="287655" h="127635">
                <a:moveTo>
                  <a:pt x="287274" y="63245"/>
                </a:moveTo>
                <a:lnTo>
                  <a:pt x="160781" y="0"/>
                </a:lnTo>
                <a:lnTo>
                  <a:pt x="203802" y="54101"/>
                </a:lnTo>
                <a:lnTo>
                  <a:pt x="211074" y="54101"/>
                </a:lnTo>
                <a:lnTo>
                  <a:pt x="211074" y="101805"/>
                </a:lnTo>
                <a:lnTo>
                  <a:pt x="287274" y="63245"/>
                </a:lnTo>
                <a:close/>
              </a:path>
              <a:path w="287655" h="127635">
                <a:moveTo>
                  <a:pt x="211074" y="101805"/>
                </a:moveTo>
                <a:lnTo>
                  <a:pt x="211074" y="73151"/>
                </a:lnTo>
                <a:lnTo>
                  <a:pt x="203290" y="73151"/>
                </a:lnTo>
                <a:lnTo>
                  <a:pt x="160781" y="127253"/>
                </a:lnTo>
                <a:lnTo>
                  <a:pt x="211074" y="101805"/>
                </a:lnTo>
                <a:close/>
              </a:path>
              <a:path w="287655" h="127635">
                <a:moveTo>
                  <a:pt x="211074" y="73151"/>
                </a:moveTo>
                <a:lnTo>
                  <a:pt x="211074" y="63245"/>
                </a:lnTo>
                <a:lnTo>
                  <a:pt x="203290" y="73151"/>
                </a:lnTo>
                <a:lnTo>
                  <a:pt x="211074" y="73151"/>
                </a:lnTo>
                <a:close/>
              </a:path>
              <a:path w="287655" h="127635">
                <a:moveTo>
                  <a:pt x="211074" y="63245"/>
                </a:moveTo>
                <a:lnTo>
                  <a:pt x="211074" y="54101"/>
                </a:lnTo>
                <a:lnTo>
                  <a:pt x="20380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245269" y="2423202"/>
            <a:ext cx="64552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95" spc="-360" dirty="0">
                <a:latin typeface="Symbol" panose="05050102010706020507"/>
                <a:cs typeface="Symbol" panose="05050102010706020507"/>
              </a:rPr>
              <a:t></a:t>
            </a:r>
            <a:r>
              <a:rPr lang="en-US" sz="2695" spc="-360" dirty="0">
                <a:latin typeface="Symbol" panose="05050102010706020507"/>
                <a:cs typeface="Symbol" panose="05050102010706020507"/>
              </a:rPr>
              <a:t> </a:t>
            </a:r>
            <a:r>
              <a:rPr sz="2050" i="1" spc="-1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0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i="1" spc="-7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95" spc="-415" dirty="0">
                <a:latin typeface="Symbol" panose="05050102010706020507"/>
                <a:cs typeface="Symbol" panose="05050102010706020507"/>
              </a:rPr>
              <a:t></a:t>
            </a:r>
            <a:endParaRPr sz="269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8828" y="2305301"/>
            <a:ext cx="896192" cy="812851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5575">
              <a:lnSpc>
                <a:spcPts val="2175"/>
              </a:lnSpc>
            </a:pP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5575">
              <a:lnSpc>
                <a:spcPts val="2175"/>
              </a:lnSpc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映射器</a:t>
            </a: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5575">
              <a:lnSpc>
                <a:spcPts val="2175"/>
              </a:lnSpc>
            </a:pPr>
            <a:endParaRPr lang="en-US"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6115" y="2633667"/>
            <a:ext cx="276220" cy="109142"/>
          </a:xfrm>
          <a:custGeom>
            <a:avLst/>
            <a:gdLst/>
            <a:ahLst/>
            <a:cxnLst/>
            <a:rect l="l" t="t" r="r" b="b"/>
            <a:pathLst>
              <a:path w="288289" h="127635">
                <a:moveTo>
                  <a:pt x="211836" y="63245"/>
                </a:moveTo>
                <a:lnTo>
                  <a:pt x="204454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934" y="73151"/>
                </a:lnTo>
                <a:lnTo>
                  <a:pt x="211836" y="63245"/>
                </a:lnTo>
                <a:close/>
              </a:path>
              <a:path w="288289" h="127635">
                <a:moveTo>
                  <a:pt x="288036" y="63245"/>
                </a:moveTo>
                <a:lnTo>
                  <a:pt x="160782" y="0"/>
                </a:lnTo>
                <a:lnTo>
                  <a:pt x="204454" y="54101"/>
                </a:lnTo>
                <a:lnTo>
                  <a:pt x="211836" y="54101"/>
                </a:lnTo>
                <a:lnTo>
                  <a:pt x="211836" y="101574"/>
                </a:lnTo>
                <a:lnTo>
                  <a:pt x="288036" y="63245"/>
                </a:lnTo>
                <a:close/>
              </a:path>
              <a:path w="288289" h="127635">
                <a:moveTo>
                  <a:pt x="211836" y="101574"/>
                </a:moveTo>
                <a:lnTo>
                  <a:pt x="211836" y="73151"/>
                </a:lnTo>
                <a:lnTo>
                  <a:pt x="203934" y="73151"/>
                </a:lnTo>
                <a:lnTo>
                  <a:pt x="160782" y="127253"/>
                </a:lnTo>
                <a:lnTo>
                  <a:pt x="211836" y="101574"/>
                </a:lnTo>
                <a:close/>
              </a:path>
              <a:path w="288289" h="127635">
                <a:moveTo>
                  <a:pt x="211836" y="73151"/>
                </a:moveTo>
                <a:lnTo>
                  <a:pt x="211836" y="63245"/>
                </a:lnTo>
                <a:lnTo>
                  <a:pt x="203934" y="73151"/>
                </a:lnTo>
                <a:lnTo>
                  <a:pt x="211836" y="73151"/>
                </a:lnTo>
                <a:close/>
              </a:path>
              <a:path w="288289" h="127635">
                <a:moveTo>
                  <a:pt x="211836" y="63245"/>
                </a:moveTo>
                <a:lnTo>
                  <a:pt x="211836" y="54101"/>
                </a:lnTo>
                <a:lnTo>
                  <a:pt x="204454" y="54101"/>
                </a:lnTo>
                <a:lnTo>
                  <a:pt x="211836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2345167" y="2316735"/>
            <a:ext cx="896192" cy="812851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ts val="2175"/>
              </a:lnSpc>
            </a:pP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4940">
              <a:lnSpc>
                <a:spcPts val="2175"/>
              </a:lnSpc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量化器</a:t>
            </a: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4940">
              <a:lnSpc>
                <a:spcPts val="2175"/>
              </a:lnSpc>
            </a:pP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0419" y="2370342"/>
            <a:ext cx="896192" cy="7007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89504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745"/>
              </a:spcBef>
            </a:pPr>
            <a:r>
              <a:rPr sz="1710" dirty="0" err="1">
                <a:latin typeface="新宋体" panose="02010609030101010101" charset="-122"/>
                <a:cs typeface="新宋体" panose="02010609030101010101" charset="-122"/>
              </a:rPr>
              <a:t>信道</a:t>
            </a:r>
            <a:endParaRPr lang="en-US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80975">
              <a:lnSpc>
                <a:spcPct val="100000"/>
              </a:lnSpc>
            </a:pPr>
            <a:endParaRPr sz="16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06539" y="2633667"/>
            <a:ext cx="275611" cy="109142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2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19" y="0"/>
                </a:lnTo>
                <a:lnTo>
                  <a:pt x="203692" y="54101"/>
                </a:lnTo>
                <a:lnTo>
                  <a:pt x="211074" y="54101"/>
                </a:lnTo>
                <a:lnTo>
                  <a:pt x="211074" y="101574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4"/>
                </a:moveTo>
                <a:lnTo>
                  <a:pt x="211074" y="73151"/>
                </a:lnTo>
                <a:lnTo>
                  <a:pt x="203172" y="73151"/>
                </a:lnTo>
                <a:lnTo>
                  <a:pt x="160019" y="127253"/>
                </a:lnTo>
                <a:lnTo>
                  <a:pt x="211074" y="101574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2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5617928" y="2652482"/>
            <a:ext cx="276220" cy="109142"/>
          </a:xfrm>
          <a:custGeom>
            <a:avLst/>
            <a:gdLst/>
            <a:ahLst/>
            <a:cxnLst/>
            <a:rect l="l" t="t" r="r" b="b"/>
            <a:pathLst>
              <a:path w="288289" h="127635">
                <a:moveTo>
                  <a:pt x="211823" y="63245"/>
                </a:moveTo>
                <a:lnTo>
                  <a:pt x="204443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924" y="73151"/>
                </a:lnTo>
                <a:lnTo>
                  <a:pt x="211823" y="63245"/>
                </a:lnTo>
                <a:close/>
              </a:path>
              <a:path w="288289" h="127635">
                <a:moveTo>
                  <a:pt x="288023" y="63245"/>
                </a:moveTo>
                <a:lnTo>
                  <a:pt x="160782" y="0"/>
                </a:lnTo>
                <a:lnTo>
                  <a:pt x="204443" y="54101"/>
                </a:lnTo>
                <a:lnTo>
                  <a:pt x="211836" y="54101"/>
                </a:lnTo>
                <a:lnTo>
                  <a:pt x="211836" y="101571"/>
                </a:lnTo>
                <a:lnTo>
                  <a:pt x="288023" y="63245"/>
                </a:lnTo>
                <a:close/>
              </a:path>
              <a:path w="288289" h="127635">
                <a:moveTo>
                  <a:pt x="211836" y="101571"/>
                </a:moveTo>
                <a:lnTo>
                  <a:pt x="211836" y="73151"/>
                </a:lnTo>
                <a:lnTo>
                  <a:pt x="203924" y="73151"/>
                </a:lnTo>
                <a:lnTo>
                  <a:pt x="160782" y="127253"/>
                </a:lnTo>
                <a:lnTo>
                  <a:pt x="211836" y="101571"/>
                </a:lnTo>
                <a:close/>
              </a:path>
              <a:path w="288289" h="127635">
                <a:moveTo>
                  <a:pt x="211823" y="73151"/>
                </a:moveTo>
                <a:lnTo>
                  <a:pt x="211823" y="63245"/>
                </a:lnTo>
                <a:lnTo>
                  <a:pt x="203924" y="73151"/>
                </a:lnTo>
                <a:lnTo>
                  <a:pt x="211823" y="73151"/>
                </a:lnTo>
                <a:close/>
              </a:path>
              <a:path w="288289" h="127635">
                <a:moveTo>
                  <a:pt x="211836" y="73151"/>
                </a:moveTo>
                <a:lnTo>
                  <a:pt x="211836" y="54101"/>
                </a:lnTo>
                <a:lnTo>
                  <a:pt x="204443" y="54101"/>
                </a:lnTo>
                <a:lnTo>
                  <a:pt x="211823" y="63245"/>
                </a:lnTo>
                <a:lnTo>
                  <a:pt x="211823" y="73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 txBox="1"/>
          <p:nvPr/>
        </p:nvSpPr>
        <p:spPr>
          <a:xfrm>
            <a:off x="5967454" y="2457798"/>
            <a:ext cx="896192" cy="530723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ts val="2175"/>
              </a:lnSpc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符号</a:t>
            </a:r>
            <a:r>
              <a:rPr sz="1710" dirty="0" err="1">
                <a:latin typeface="新宋体" panose="02010609030101010101" charset="-122"/>
                <a:cs typeface="新宋体" panose="02010609030101010101" charset="-122"/>
              </a:rPr>
              <a:t>解码</a:t>
            </a: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器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47408" y="2685061"/>
            <a:ext cx="275611" cy="109142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0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0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07" y="0"/>
                </a:lnTo>
                <a:lnTo>
                  <a:pt x="203690" y="54101"/>
                </a:lnTo>
                <a:lnTo>
                  <a:pt x="211074" y="54101"/>
                </a:lnTo>
                <a:lnTo>
                  <a:pt x="211074" y="101570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0"/>
                </a:moveTo>
                <a:lnTo>
                  <a:pt x="211074" y="73151"/>
                </a:lnTo>
                <a:lnTo>
                  <a:pt x="203170" y="73151"/>
                </a:lnTo>
                <a:lnTo>
                  <a:pt x="160007" y="127253"/>
                </a:lnTo>
                <a:lnTo>
                  <a:pt x="211074" y="101570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0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0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7" name="object 17"/>
          <p:cNvSpPr txBox="1"/>
          <p:nvPr/>
        </p:nvSpPr>
        <p:spPr>
          <a:xfrm>
            <a:off x="7106780" y="2394473"/>
            <a:ext cx="1133637" cy="530723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5575">
              <a:lnSpc>
                <a:spcPts val="2175"/>
              </a:lnSpc>
            </a:pP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5575">
              <a:lnSpc>
                <a:spcPts val="2175"/>
              </a:lnSpc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反映射器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59629" y="2685061"/>
            <a:ext cx="275611" cy="109142"/>
          </a:xfrm>
          <a:custGeom>
            <a:avLst/>
            <a:gdLst/>
            <a:ahLst/>
            <a:cxnLst/>
            <a:rect l="l" t="t" r="r" b="b"/>
            <a:pathLst>
              <a:path w="287654" h="127635">
                <a:moveTo>
                  <a:pt x="211074" y="63245"/>
                </a:moveTo>
                <a:lnTo>
                  <a:pt x="203692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172" y="73151"/>
                </a:lnTo>
                <a:lnTo>
                  <a:pt x="211074" y="63245"/>
                </a:lnTo>
                <a:close/>
              </a:path>
              <a:path w="287654" h="127635">
                <a:moveTo>
                  <a:pt x="287274" y="63245"/>
                </a:moveTo>
                <a:lnTo>
                  <a:pt x="160020" y="0"/>
                </a:lnTo>
                <a:lnTo>
                  <a:pt x="203692" y="54101"/>
                </a:lnTo>
                <a:lnTo>
                  <a:pt x="211074" y="54101"/>
                </a:lnTo>
                <a:lnTo>
                  <a:pt x="211074" y="101574"/>
                </a:lnTo>
                <a:lnTo>
                  <a:pt x="287274" y="63245"/>
                </a:lnTo>
                <a:close/>
              </a:path>
              <a:path w="287654" h="127635">
                <a:moveTo>
                  <a:pt x="211074" y="101574"/>
                </a:moveTo>
                <a:lnTo>
                  <a:pt x="211074" y="73151"/>
                </a:lnTo>
                <a:lnTo>
                  <a:pt x="203172" y="73151"/>
                </a:lnTo>
                <a:lnTo>
                  <a:pt x="160020" y="127253"/>
                </a:lnTo>
                <a:lnTo>
                  <a:pt x="211074" y="101574"/>
                </a:lnTo>
                <a:close/>
              </a:path>
              <a:path w="287654" h="127635">
                <a:moveTo>
                  <a:pt x="211074" y="73151"/>
                </a:moveTo>
                <a:lnTo>
                  <a:pt x="211074" y="63245"/>
                </a:lnTo>
                <a:lnTo>
                  <a:pt x="203172" y="73151"/>
                </a:lnTo>
                <a:lnTo>
                  <a:pt x="211074" y="73151"/>
                </a:lnTo>
                <a:close/>
              </a:path>
              <a:path w="287654" h="127635">
                <a:moveTo>
                  <a:pt x="211074" y="63245"/>
                </a:moveTo>
                <a:lnTo>
                  <a:pt x="211074" y="54101"/>
                </a:lnTo>
                <a:lnTo>
                  <a:pt x="203692" y="54101"/>
                </a:lnTo>
                <a:lnTo>
                  <a:pt x="211074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9" name="object 19"/>
          <p:cNvSpPr txBox="1"/>
          <p:nvPr/>
        </p:nvSpPr>
        <p:spPr>
          <a:xfrm>
            <a:off x="8474847" y="2499408"/>
            <a:ext cx="64552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95" spc="-360" dirty="0">
                <a:latin typeface="Symbol" panose="05050102010706020507"/>
                <a:cs typeface="Symbol" panose="05050102010706020507"/>
              </a:rPr>
              <a:t></a:t>
            </a:r>
            <a:r>
              <a:rPr lang="en-US" sz="2695" spc="-360" dirty="0">
                <a:latin typeface="Symbol" panose="05050102010706020507"/>
                <a:cs typeface="Symbol" panose="05050102010706020507"/>
              </a:rPr>
              <a:t> </a:t>
            </a:r>
            <a:r>
              <a:rPr sz="2050" i="1" spc="-1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0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i="1" spc="-7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95" spc="-415" dirty="0">
                <a:latin typeface="Symbol" panose="05050102010706020507"/>
                <a:cs typeface="Symbol" panose="05050102010706020507"/>
              </a:rPr>
              <a:t></a:t>
            </a:r>
            <a:endParaRPr sz="269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26931" y="2502306"/>
            <a:ext cx="104647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95" dirty="0">
                <a:latin typeface="Times New Roman" panose="02020603050405020304"/>
                <a:cs typeface="Times New Roman" panose="02020603050405020304"/>
              </a:rPr>
              <a:t>^</a:t>
            </a:r>
          </a:p>
        </p:txBody>
      </p:sp>
      <p:sp>
        <p:nvSpPr>
          <p:cNvPr id="21" name="object 21"/>
          <p:cNvSpPr/>
          <p:nvPr/>
        </p:nvSpPr>
        <p:spPr>
          <a:xfrm>
            <a:off x="1058499" y="2196449"/>
            <a:ext cx="3408671" cy="1047433"/>
          </a:xfrm>
          <a:custGeom>
            <a:avLst/>
            <a:gdLst/>
            <a:ahLst/>
            <a:cxnLst/>
            <a:rect l="l" t="t" r="r" b="b"/>
            <a:pathLst>
              <a:path w="2447925" h="1224914">
                <a:moveTo>
                  <a:pt x="0" y="0"/>
                </a:moveTo>
                <a:lnTo>
                  <a:pt x="0" y="1224534"/>
                </a:lnTo>
                <a:lnTo>
                  <a:pt x="2447543" y="1224534"/>
                </a:lnTo>
                <a:lnTo>
                  <a:pt x="244754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2" name="object 22"/>
          <p:cNvSpPr/>
          <p:nvPr/>
        </p:nvSpPr>
        <p:spPr>
          <a:xfrm>
            <a:off x="5742774" y="2185290"/>
            <a:ext cx="2497644" cy="1047433"/>
          </a:xfrm>
          <a:custGeom>
            <a:avLst/>
            <a:gdLst/>
            <a:ahLst/>
            <a:cxnLst/>
            <a:rect l="l" t="t" r="r" b="b"/>
            <a:pathLst>
              <a:path w="2448559" h="1224914">
                <a:moveTo>
                  <a:pt x="0" y="0"/>
                </a:moveTo>
                <a:lnTo>
                  <a:pt x="0" y="1224534"/>
                </a:lnTo>
                <a:lnTo>
                  <a:pt x="2448305" y="1224534"/>
                </a:lnTo>
                <a:lnTo>
                  <a:pt x="2448305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3" name="object 23"/>
          <p:cNvSpPr txBox="1"/>
          <p:nvPr/>
        </p:nvSpPr>
        <p:spPr>
          <a:xfrm>
            <a:off x="2276953" y="3363002"/>
            <a:ext cx="1046470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395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编码器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4077" y="3280822"/>
            <a:ext cx="1046470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395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解码器</a:t>
            </a:r>
            <a:endParaRPr sz="2395">
              <a:latin typeface="新宋体" panose="02010609030101010101" charset="-122"/>
              <a:cs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4A439C9-F254-0772-4016-601410B46EF3}"/>
                  </a:ext>
                </a:extLst>
              </p:cNvPr>
              <p:cNvSpPr txBox="1"/>
              <p:nvPr/>
            </p:nvSpPr>
            <p:spPr>
              <a:xfrm>
                <a:off x="803142" y="3989273"/>
                <a:ext cx="7560788" cy="2719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图像压缩系统由编码器与解码器共同组成：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编码器：执行压缩操作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解码器：执行解压缩操作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编码器的输入与解码器的输出分别是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i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的精确副本：压缩无损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的精确副本：压缩有损</a:t>
                </a: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4A439C9-F254-0772-4016-601410B4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2" y="3989273"/>
                <a:ext cx="7560788" cy="2719206"/>
              </a:xfrm>
              <a:prstGeom prst="rect">
                <a:avLst/>
              </a:prstGeom>
              <a:blipFill>
                <a:blip r:embed="rId2"/>
                <a:stretch>
                  <a:fillRect l="-1129" t="-1794" b="-4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10">
            <a:extLst>
              <a:ext uri="{FF2B5EF4-FFF2-40B4-BE49-F238E27FC236}">
                <a16:creationId xmlns:a16="http://schemas.microsoft.com/office/drawing/2014/main" id="{3E8681CE-F8A0-EE0C-D9FF-41D9B8271848}"/>
              </a:ext>
            </a:extLst>
          </p:cNvPr>
          <p:cNvSpPr/>
          <p:nvPr/>
        </p:nvSpPr>
        <p:spPr>
          <a:xfrm>
            <a:off x="3206612" y="2659835"/>
            <a:ext cx="276220" cy="109142"/>
          </a:xfrm>
          <a:custGeom>
            <a:avLst/>
            <a:gdLst/>
            <a:ahLst/>
            <a:cxnLst/>
            <a:rect l="l" t="t" r="r" b="b"/>
            <a:pathLst>
              <a:path w="288289" h="127635">
                <a:moveTo>
                  <a:pt x="211836" y="63245"/>
                </a:moveTo>
                <a:lnTo>
                  <a:pt x="204454" y="54101"/>
                </a:lnTo>
                <a:lnTo>
                  <a:pt x="0" y="54101"/>
                </a:lnTo>
                <a:lnTo>
                  <a:pt x="0" y="73151"/>
                </a:lnTo>
                <a:lnTo>
                  <a:pt x="203934" y="73151"/>
                </a:lnTo>
                <a:lnTo>
                  <a:pt x="211836" y="63245"/>
                </a:lnTo>
                <a:close/>
              </a:path>
              <a:path w="288289" h="127635">
                <a:moveTo>
                  <a:pt x="288036" y="63245"/>
                </a:moveTo>
                <a:lnTo>
                  <a:pt x="160782" y="0"/>
                </a:lnTo>
                <a:lnTo>
                  <a:pt x="204454" y="54101"/>
                </a:lnTo>
                <a:lnTo>
                  <a:pt x="211836" y="54101"/>
                </a:lnTo>
                <a:lnTo>
                  <a:pt x="211836" y="101574"/>
                </a:lnTo>
                <a:lnTo>
                  <a:pt x="288036" y="63245"/>
                </a:lnTo>
                <a:close/>
              </a:path>
              <a:path w="288289" h="127635">
                <a:moveTo>
                  <a:pt x="211836" y="101574"/>
                </a:moveTo>
                <a:lnTo>
                  <a:pt x="211836" y="73151"/>
                </a:lnTo>
                <a:lnTo>
                  <a:pt x="203934" y="73151"/>
                </a:lnTo>
                <a:lnTo>
                  <a:pt x="160782" y="127253"/>
                </a:lnTo>
                <a:lnTo>
                  <a:pt x="211836" y="101574"/>
                </a:lnTo>
                <a:close/>
              </a:path>
              <a:path w="288289" h="127635">
                <a:moveTo>
                  <a:pt x="211836" y="73151"/>
                </a:moveTo>
                <a:lnTo>
                  <a:pt x="211836" y="63245"/>
                </a:lnTo>
                <a:lnTo>
                  <a:pt x="203934" y="73151"/>
                </a:lnTo>
                <a:lnTo>
                  <a:pt x="211836" y="73151"/>
                </a:lnTo>
                <a:close/>
              </a:path>
              <a:path w="288289" h="127635">
                <a:moveTo>
                  <a:pt x="211836" y="63245"/>
                </a:moveTo>
                <a:lnTo>
                  <a:pt x="211836" y="54101"/>
                </a:lnTo>
                <a:lnTo>
                  <a:pt x="204454" y="54101"/>
                </a:lnTo>
                <a:lnTo>
                  <a:pt x="211836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AD81A04C-FEDF-E752-D6B2-0E15E0FE24E5}"/>
              </a:ext>
            </a:extLst>
          </p:cNvPr>
          <p:cNvSpPr txBox="1"/>
          <p:nvPr/>
        </p:nvSpPr>
        <p:spPr>
          <a:xfrm>
            <a:off x="3482455" y="2333206"/>
            <a:ext cx="896192" cy="812851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ts val="2175"/>
              </a:lnSpc>
              <a:spcBef>
                <a:spcPts val="600"/>
              </a:spcBef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符号</a:t>
            </a: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4940">
              <a:lnSpc>
                <a:spcPts val="2175"/>
              </a:lnSpc>
            </a:pPr>
            <a:r>
              <a:rPr lang="zh-CN" altLang="en-US" sz="1710" dirty="0">
                <a:latin typeface="新宋体" panose="02010609030101010101" charset="-122"/>
                <a:cs typeface="新宋体" panose="02010609030101010101" charset="-122"/>
              </a:rPr>
              <a:t>编码器</a:t>
            </a:r>
            <a:endParaRPr lang="en-US" altLang="zh-CN" sz="171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54940">
              <a:lnSpc>
                <a:spcPts val="2175"/>
              </a:lnSpc>
            </a:pP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4ACE4B-1A57-05B4-3D08-E34FAC3DDD1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保真度准则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C5AD28A-BB38-9196-003B-194C0DEA73CD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C362F58-35F7-5D51-CDF1-58F16D4BCDD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C5C749ED-C0EF-AD7D-7A47-8FADDA23DB3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Measuring Image Information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47DBA34-F38A-6979-1B61-C634B0561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21740" y="1656715"/>
            <a:ext cx="3590925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信源编码器</a:t>
            </a:r>
            <a:endParaRPr sz="2735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052" y="2367231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 txBox="1"/>
          <p:nvPr/>
        </p:nvSpPr>
        <p:spPr>
          <a:xfrm>
            <a:off x="971842" y="2155465"/>
            <a:ext cx="786797" cy="414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95" spc="-360" dirty="0">
                <a:latin typeface="Symbol" panose="05050102010706020507"/>
                <a:cs typeface="Symbol" panose="05050102010706020507"/>
              </a:rPr>
              <a:t></a:t>
            </a:r>
            <a:r>
              <a:rPr lang="en-US" sz="2695" spc="-360" dirty="0">
                <a:latin typeface="Symbol" panose="05050102010706020507"/>
                <a:cs typeface="Symbol" panose="05050102010706020507"/>
              </a:rPr>
              <a:t> </a:t>
            </a:r>
            <a:r>
              <a:rPr sz="2050" i="1" spc="-1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0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i="1" spc="-7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95" spc="-415" dirty="0">
                <a:latin typeface="Symbol" panose="05050102010706020507"/>
                <a:cs typeface="Symbol" panose="05050102010706020507"/>
              </a:rPr>
              <a:t></a:t>
            </a:r>
            <a:endParaRPr sz="269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5208" y="2175663"/>
            <a:ext cx="1107705" cy="3541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36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830"/>
              </a:spcBef>
            </a:pPr>
            <a:r>
              <a:rPr lang="zh-CN" altLang="en-US" sz="1710" spc="-5" dirty="0">
                <a:latin typeface="新宋体" panose="02010609030101010101" charset="-122"/>
                <a:cs typeface="新宋体" panose="02010609030101010101" charset="-122"/>
              </a:rPr>
              <a:t>映射</a:t>
            </a:r>
            <a:r>
              <a:rPr sz="1710" spc="-5" dirty="0">
                <a:latin typeface="新宋体" panose="02010609030101010101" charset="-122"/>
                <a:cs typeface="新宋体" panose="02010609030101010101" charset="-122"/>
              </a:rPr>
              <a:t>器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13" y="2718354"/>
            <a:ext cx="8820468" cy="3918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8000" algn="ctr">
              <a:lnSpc>
                <a:spcPct val="100000"/>
              </a:lnSpc>
            </a:pPr>
            <a:r>
              <a:rPr sz="2395" b="1" spc="-15" dirty="0" err="1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编码器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marR="5080" indent="-342900">
              <a:lnSpc>
                <a:spcPct val="100000"/>
              </a:lnSpc>
              <a:spcBef>
                <a:spcPts val="2350"/>
              </a:spcBef>
              <a:buFont typeface="Arial" panose="020B0604020202020204" pitchFamily="34" charset="0"/>
              <a:buChar char="•"/>
              <a:tabLst>
                <a:tab pos="334645" algn="l"/>
              </a:tabLst>
            </a:pP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编码器：减少或消除输入图像中的编码冗余</a:t>
            </a:r>
            <a:r>
              <a:rPr sz="2050" spc="-5" dirty="0">
                <a:latin typeface="新宋体" panose="02010609030101010101" charset="-122"/>
                <a:cs typeface="新宋体" panose="02010609030101010101" charset="-122"/>
              </a:rPr>
              <a:t>、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时间空间冗余及心理视觉冗余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85750">
              <a:spcBef>
                <a:spcPts val="1430"/>
              </a:spcBef>
              <a:buFont typeface="Arial" panose="020B0604020202020204" pitchFamily="34" charset="0"/>
              <a:buChar char="•"/>
              <a:tabLst>
                <a:tab pos="334645" algn="l"/>
              </a:tabLst>
            </a:pP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映射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器：减少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时间空间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冗余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格式，这一步操作通常可逆，可能不会减少图像表示所需的数据量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85750">
              <a:spcBef>
                <a:spcPts val="1430"/>
              </a:spcBef>
              <a:buFont typeface="Arial" panose="020B0604020202020204" pitchFamily="34" charset="0"/>
              <a:buChar char="•"/>
              <a:tabLst>
                <a:tab pos="334645" algn="l"/>
              </a:tabLst>
            </a:pP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量化器：减少心理视觉冗余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等无关信息</a:t>
            </a:r>
            <a:r>
              <a:rPr sz="2050" spc="-5" dirty="0">
                <a:latin typeface="新宋体" panose="02010609030101010101" charset="-122"/>
                <a:cs typeface="新宋体" panose="02010609030101010101" charset="-122"/>
              </a:rPr>
              <a:t>，该步操作是不可逆的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85750">
              <a:spcBef>
                <a:spcPts val="1425"/>
              </a:spcBef>
              <a:buFont typeface="Arial" panose="020B0604020202020204" pitchFamily="34" charset="0"/>
              <a:buChar char="•"/>
              <a:tabLst>
                <a:tab pos="334645" algn="l"/>
              </a:tabLst>
            </a:pP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符号编码器：减少编码冗余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（可逆）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marR="157480" indent="-342900">
              <a:lnSpc>
                <a:spcPct val="100000"/>
              </a:lnSpc>
              <a:spcBef>
                <a:spcPts val="1430"/>
              </a:spcBef>
              <a:buFont typeface="Arial" panose="020B0604020202020204" pitchFamily="34" charset="0"/>
              <a:buChar char="•"/>
              <a:tabLst>
                <a:tab pos="334645" algn="l"/>
              </a:tabLst>
            </a:pPr>
            <a:r>
              <a:rPr sz="2050" spc="-5" dirty="0">
                <a:latin typeface="新宋体" panose="02010609030101010101" charset="-122"/>
                <a:cs typeface="新宋体" panose="02010609030101010101" charset="-122"/>
              </a:rPr>
              <a:t>并不是每个图像压缩系统都必须包含这3种操作，如进行无误差压缩时，必须去掉量化器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914" y="2368535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3986767" y="2174361"/>
            <a:ext cx="1107705" cy="3524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36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830"/>
              </a:spcBef>
            </a:pPr>
            <a:r>
              <a:rPr sz="1710" spc="-5" dirty="0">
                <a:latin typeface="新宋体" panose="02010609030101010101" charset="-122"/>
                <a:cs typeface="新宋体" panose="02010609030101010101" charset="-122"/>
              </a:rPr>
              <a:t>量化器</a:t>
            </a:r>
            <a:endParaRPr sz="171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94472" y="2368535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7002983" y="2368535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639" y="73131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345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345"/>
                </a:moveTo>
                <a:lnTo>
                  <a:pt x="571500" y="73151"/>
                </a:lnTo>
                <a:lnTo>
                  <a:pt x="563639" y="73131"/>
                </a:lnTo>
                <a:lnTo>
                  <a:pt x="521208" y="126491"/>
                </a:lnTo>
                <a:lnTo>
                  <a:pt x="571500" y="1013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639" y="73131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 txBox="1"/>
          <p:nvPr/>
        </p:nvSpPr>
        <p:spPr>
          <a:xfrm>
            <a:off x="5648325" y="2076242"/>
            <a:ext cx="1353366" cy="494513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8824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2270125" algn="l"/>
              </a:tabLst>
            </a:pPr>
            <a:r>
              <a:rPr sz="2565" spc="-7" baseline="3000" dirty="0" err="1">
                <a:latin typeface="新宋体" panose="02010609030101010101" charset="-122"/>
                <a:cs typeface="新宋体" panose="02010609030101010101" charset="-122"/>
              </a:rPr>
              <a:t>符号编</a:t>
            </a:r>
            <a:r>
              <a:rPr lang="zh-CN" altLang="en-US" sz="2565" spc="-7" baseline="3000" dirty="0">
                <a:latin typeface="新宋体" panose="02010609030101010101" charset="-122"/>
                <a:cs typeface="新宋体" panose="02010609030101010101" charset="-122"/>
              </a:rPr>
              <a:t>码器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9EBABD-511F-E25A-D40A-3CFFD1A58B55}"/>
              </a:ext>
            </a:extLst>
          </p:cNvPr>
          <p:cNvSpPr txBox="1"/>
          <p:nvPr/>
        </p:nvSpPr>
        <p:spPr>
          <a:xfrm>
            <a:off x="7638310" y="21574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信道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729E443-776B-BEF3-E584-03C70C414C2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图像压缩模型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F700F8BA-52AD-1E8D-7FCF-41AA87EAB1F9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AA7CBD8-3D31-B3A9-4B11-2FE4AB8D808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92A47CF-5C17-0CEC-55EF-0C333CB40AC2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Compression Models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C619EAA-DF22-9748-D037-99E2D0B5B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8F89378-21D6-5EA8-BE0B-12250FD018C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4E4B348-A415-6E04-E8FC-14E7E0772C4D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B119AE8-6F84-DB16-BE2B-E260FC8575A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E619266-35F8-87B7-582A-2C85D9EC1330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2B899E-2C5C-F552-5459-DDB90BEAE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34D931-3D1F-84D3-2A72-A89062AF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70" y="1846247"/>
            <a:ext cx="4891716" cy="37164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FCEB65-D079-199D-D93A-550601381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245" y="3275444"/>
            <a:ext cx="4048690" cy="20386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A0EF15-0F1F-D4E1-51CF-F68C0C0AE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438" y="1846247"/>
            <a:ext cx="2656497" cy="1016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8881" y="1637665"/>
            <a:ext cx="3264535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  <a:tabLst>
                <a:tab pos="42354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信源解码器</a:t>
            </a:r>
            <a:endParaRPr sz="2735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759" y="3112953"/>
            <a:ext cx="7706482" cy="2523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0230">
              <a:lnSpc>
                <a:spcPct val="100000"/>
              </a:lnSpc>
            </a:pPr>
            <a:r>
              <a:rPr sz="2395" b="1" spc="-15" dirty="0" err="1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解码器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395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39052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符号解码器：进行符号编码的逆操作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  <a:tabLst>
                <a:tab pos="39052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反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映射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器：进行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映射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器的逆操作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3295"/>
              </a:lnSpc>
              <a:spcBef>
                <a:spcPts val="1690"/>
              </a:spcBef>
              <a:tabLst>
                <a:tab pos="39052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lang="zh-CN" altLang="en-US" sz="2395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由于量化导致不可逆信息损失，解码器不包含反</a:t>
            </a:r>
            <a:r>
              <a:rPr sz="2395" spc="-5" dirty="0" err="1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量化器</a:t>
            </a:r>
            <a:r>
              <a:rPr lang="en-US" sz="2395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7895" y="2483951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102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0445" y="0"/>
                </a:lnTo>
                <a:lnTo>
                  <a:pt x="564102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102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2313649" y="2291079"/>
            <a:ext cx="1416125" cy="35242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90136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830"/>
              </a:spcBef>
            </a:pPr>
            <a:r>
              <a:rPr sz="1710" spc="-5" dirty="0">
                <a:latin typeface="新宋体" panose="02010609030101010101" charset="-122"/>
                <a:cs typeface="新宋体" panose="02010609030101010101" charset="-122"/>
              </a:rPr>
              <a:t>符号解码器</a:t>
            </a:r>
            <a:endParaRPr sz="171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9557" y="2485254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213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639" y="73131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1208" y="0"/>
                </a:lnTo>
                <a:lnTo>
                  <a:pt x="564213" y="54082"/>
                </a:lnTo>
                <a:lnTo>
                  <a:pt x="571500" y="54101"/>
                </a:lnTo>
                <a:lnTo>
                  <a:pt x="571500" y="101345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345"/>
                </a:moveTo>
                <a:lnTo>
                  <a:pt x="571500" y="73151"/>
                </a:lnTo>
                <a:lnTo>
                  <a:pt x="563639" y="73131"/>
                </a:lnTo>
                <a:lnTo>
                  <a:pt x="521208" y="126491"/>
                </a:lnTo>
                <a:lnTo>
                  <a:pt x="571500" y="101345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639" y="73131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213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4345963" y="2272184"/>
            <a:ext cx="1539928" cy="3541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90136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830"/>
              </a:spcBef>
            </a:pPr>
            <a:r>
              <a:rPr sz="1710" spc="-5" dirty="0">
                <a:latin typeface="新宋体" panose="02010609030101010101" charset="-122"/>
                <a:cs typeface="新宋体" panose="02010609030101010101" charset="-122"/>
              </a:rPr>
              <a:t>反</a:t>
            </a:r>
            <a:r>
              <a:rPr lang="zh-CN" altLang="en-US" sz="1710" spc="-5" dirty="0">
                <a:latin typeface="新宋体" panose="02010609030101010101" charset="-122"/>
                <a:cs typeface="新宋体" panose="02010609030101010101" charset="-122"/>
              </a:rPr>
              <a:t>映射</a:t>
            </a:r>
            <a:r>
              <a:rPr sz="1710" spc="-5" dirty="0">
                <a:latin typeface="新宋体" panose="02010609030101010101" charset="-122"/>
                <a:cs typeface="新宋体" panose="02010609030101010101" charset="-122"/>
              </a:rPr>
              <a:t>器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223" y="2398364"/>
            <a:ext cx="457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1710" dirty="0">
                <a:latin typeface="新宋体" panose="02010609030101010101" charset="-122"/>
                <a:cs typeface="新宋体" panose="02010609030101010101" charset="-122"/>
              </a:rPr>
              <a:t>信道</a:t>
            </a:r>
            <a:endParaRPr sz="171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85674" y="2483951"/>
            <a:ext cx="553853" cy="108599"/>
          </a:xfrm>
          <a:custGeom>
            <a:avLst/>
            <a:gdLst/>
            <a:ahLst/>
            <a:cxnLst/>
            <a:rect l="l" t="t" r="r" b="b"/>
            <a:pathLst>
              <a:path w="647700" h="127000">
                <a:moveTo>
                  <a:pt x="571500" y="63245"/>
                </a:moveTo>
                <a:lnTo>
                  <a:pt x="564102" y="54082"/>
                </a:lnTo>
                <a:lnTo>
                  <a:pt x="0" y="52577"/>
                </a:lnTo>
                <a:lnTo>
                  <a:pt x="0" y="71627"/>
                </a:lnTo>
                <a:lnTo>
                  <a:pt x="563520" y="73130"/>
                </a:lnTo>
                <a:lnTo>
                  <a:pt x="571500" y="63245"/>
                </a:lnTo>
                <a:close/>
              </a:path>
              <a:path w="647700" h="127000">
                <a:moveTo>
                  <a:pt x="647700" y="63245"/>
                </a:moveTo>
                <a:lnTo>
                  <a:pt x="520445" y="0"/>
                </a:lnTo>
                <a:lnTo>
                  <a:pt x="564102" y="54082"/>
                </a:lnTo>
                <a:lnTo>
                  <a:pt x="571500" y="54101"/>
                </a:lnTo>
                <a:lnTo>
                  <a:pt x="571500" y="101117"/>
                </a:lnTo>
                <a:lnTo>
                  <a:pt x="647700" y="63245"/>
                </a:lnTo>
                <a:close/>
              </a:path>
              <a:path w="647700" h="127000">
                <a:moveTo>
                  <a:pt x="571500" y="101117"/>
                </a:moveTo>
                <a:lnTo>
                  <a:pt x="571500" y="73151"/>
                </a:lnTo>
                <a:lnTo>
                  <a:pt x="563520" y="73130"/>
                </a:lnTo>
                <a:lnTo>
                  <a:pt x="520445" y="126491"/>
                </a:lnTo>
                <a:lnTo>
                  <a:pt x="571500" y="101117"/>
                </a:lnTo>
                <a:close/>
              </a:path>
              <a:path w="647700" h="127000">
                <a:moveTo>
                  <a:pt x="571500" y="73151"/>
                </a:moveTo>
                <a:lnTo>
                  <a:pt x="571500" y="63245"/>
                </a:lnTo>
                <a:lnTo>
                  <a:pt x="563520" y="73130"/>
                </a:lnTo>
                <a:lnTo>
                  <a:pt x="571500" y="73151"/>
                </a:lnTo>
                <a:close/>
              </a:path>
              <a:path w="647700" h="127000">
                <a:moveTo>
                  <a:pt x="571500" y="63245"/>
                </a:moveTo>
                <a:lnTo>
                  <a:pt x="571500" y="54101"/>
                </a:lnTo>
                <a:lnTo>
                  <a:pt x="564102" y="54082"/>
                </a:lnTo>
                <a:lnTo>
                  <a:pt x="571500" y="6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 txBox="1"/>
          <p:nvPr/>
        </p:nvSpPr>
        <p:spPr>
          <a:xfrm>
            <a:off x="6622841" y="2272184"/>
            <a:ext cx="981117" cy="414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95" spc="-360" dirty="0">
                <a:latin typeface="Symbol" panose="05050102010706020507"/>
                <a:cs typeface="Symbol" panose="05050102010706020507"/>
              </a:rPr>
              <a:t></a:t>
            </a:r>
            <a:r>
              <a:rPr lang="en-US" sz="2695" spc="-360" dirty="0">
                <a:latin typeface="Symbol" panose="05050102010706020507"/>
                <a:cs typeface="Symbol" panose="05050102010706020507"/>
              </a:rPr>
              <a:t> </a:t>
            </a:r>
            <a:r>
              <a:rPr sz="2050" i="1" spc="-1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0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i="1" spc="-7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95" spc="-415" dirty="0">
                <a:latin typeface="Symbol" panose="05050102010706020507"/>
                <a:cs typeface="Symbol" panose="05050102010706020507"/>
              </a:rPr>
              <a:t></a:t>
            </a:r>
            <a:endParaRPr sz="269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63947" y="2282802"/>
            <a:ext cx="9339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95" dirty="0">
                <a:latin typeface="Times New Roman" panose="02020603050405020304"/>
                <a:cs typeface="Times New Roman" panose="02020603050405020304"/>
              </a:rPr>
              <a:t>^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A27914-71A6-92DA-6053-6673D585F55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图像压缩模型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DABC95F9-BCE4-885E-8B41-4BDBD8E0AAB2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ACF1DC-81B0-E907-7571-D35A59A2687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F6395179-00B3-A896-FB25-B07C65C3457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Compression Models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6040E7-E0E2-F607-A600-1B6B0E884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25450" y="1588135"/>
            <a:ext cx="8293100" cy="4347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无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损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压缩的必要性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 marR="5080">
              <a:spcBef>
                <a:spcPts val="2085"/>
              </a:spcBef>
              <a:tabLst>
                <a:tab pos="84836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在医疗或商业文件的归档，有损压缩因为法律原因</a:t>
            </a:r>
            <a:r>
              <a:rPr sz="2050" dirty="0" err="1">
                <a:latin typeface="新宋体" panose="02010609030101010101" charset="-122"/>
                <a:cs typeface="新宋体" panose="02010609030101010101" charset="-122"/>
              </a:rPr>
              <a:t>而被禁止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 marR="60325">
              <a:spcBef>
                <a:spcPts val="1435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卫星成像的收集，考虑数据使用和所花费用，不希望有任何数据损失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>
              <a:spcBef>
                <a:spcPts val="1430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>
                <a:latin typeface="新宋体" panose="02010609030101010101" charset="-122"/>
                <a:cs typeface="新宋体" panose="02010609030101010101" charset="-122"/>
              </a:rPr>
              <a:t>X光拍片，信息的丢失会导致诊断的正确性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>
              <a:spcBef>
                <a:spcPts val="1270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>
                <a:latin typeface="Times New Roman" panose="02020603050405020304"/>
                <a:cs typeface="Times New Roman" panose="02020603050405020304"/>
              </a:rPr>
              <a:t>……</a:t>
            </a:r>
            <a:endParaRPr sz="205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186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无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损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压缩技术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>
              <a:lnSpc>
                <a:spcPct val="100000"/>
              </a:lnSpc>
              <a:spcBef>
                <a:spcPts val="1420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减少</a:t>
            </a:r>
            <a:r>
              <a:rPr lang="zh-CN" altLang="en-US" sz="2050" spc="-5" dirty="0">
                <a:latin typeface="新宋体" panose="02010609030101010101" charset="-122"/>
                <a:cs typeface="新宋体" panose="02010609030101010101" charset="-122"/>
              </a:rPr>
              <a:t>空间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冗余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265">
              <a:lnSpc>
                <a:spcPts val="2840"/>
              </a:lnSpc>
              <a:spcBef>
                <a:spcPts val="1430"/>
              </a:spcBef>
              <a:tabLst>
                <a:tab pos="79184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>
                <a:latin typeface="新宋体" panose="02010609030101010101" charset="-122"/>
                <a:cs typeface="新宋体" panose="02010609030101010101" charset="-122"/>
              </a:rPr>
              <a:t>减少编码冗余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BB9D011-A7D7-E81D-6183-32A0970E69F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图像压缩模型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152B6A81-FEF5-C714-635F-A46E9D55E79B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85C7364-C1F2-E725-CA41-4F1E05F61E4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BE29260-2586-BDAF-5435-C4128C7FABC7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Compression Models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75D64B-F424-A28C-59BC-945887B04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69901" y="1795352"/>
            <a:ext cx="8375716" cy="399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7246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变长编码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2155"/>
              </a:spcBef>
              <a:tabLst>
                <a:tab pos="1104900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lang="en-US"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减少编码冗余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157480" indent="-457200">
              <a:lnSpc>
                <a:spcPct val="100000"/>
              </a:lnSpc>
              <a:spcBef>
                <a:spcPts val="1505"/>
              </a:spcBef>
              <a:tabLst>
                <a:tab pos="1078865" algn="l"/>
              </a:tabLst>
            </a:pPr>
            <a:r>
              <a:rPr sz="1455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455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变长编码，即把最短的码字赋予出现概率最大的灰度级</a:t>
            </a:r>
            <a:r>
              <a:rPr lang="zh-CN" sz="2050" spc="-5" dirty="0">
                <a:latin typeface="新宋体" panose="02010609030101010101" charset="-122"/>
                <a:ea typeface="宋体" panose="02010600030101010101" pitchFamily="2" charset="-122"/>
                <a:cs typeface="新宋体" panose="02010609030101010101" charset="-122"/>
              </a:rPr>
              <a:t>（高概率</a:t>
            </a:r>
            <a:r>
              <a:rPr lang="en-US" altLang="zh-CN" sz="2050" spc="-5" dirty="0">
                <a:latin typeface="新宋体" panose="02010609030101010101" charset="-122"/>
                <a:ea typeface="宋体" panose="02010600030101010101" pitchFamily="2" charset="-122"/>
                <a:cs typeface="新宋体" panose="02010609030101010101" charset="-122"/>
              </a:rPr>
              <a:t>-&gt;</a:t>
            </a:r>
            <a:r>
              <a:rPr lang="zh-CN" altLang="en-US" sz="2050" spc="-5" dirty="0">
                <a:latin typeface="新宋体" panose="02010609030101010101" charset="-122"/>
                <a:ea typeface="宋体" panose="02010600030101010101" pitchFamily="2" charset="-122"/>
                <a:cs typeface="新宋体" panose="02010609030101010101" charset="-122"/>
              </a:rPr>
              <a:t>低字长</a:t>
            </a:r>
            <a:r>
              <a:rPr lang="zh-CN" sz="2050" spc="-5" dirty="0">
                <a:latin typeface="新宋体" panose="02010609030101010101" charset="-122"/>
                <a:ea typeface="宋体" panose="02010600030101010101" pitchFamily="2" charset="-122"/>
                <a:cs typeface="新宋体" panose="02010609030101010101" charset="-122"/>
              </a:rPr>
              <a:t>）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  <a:tabLst>
                <a:tab pos="64706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霍夫曼编码</a:t>
            </a:r>
            <a:r>
              <a:rPr lang="zh-CN" sz="2395" spc="-5" dirty="0">
                <a:latin typeface="新宋体" panose="02010609030101010101" charset="-122"/>
                <a:ea typeface="宋体" panose="02010600030101010101" pitchFamily="2" charset="-122"/>
                <a:cs typeface="新宋体" panose="02010609030101010101" charset="-122"/>
              </a:rPr>
              <a:t>（熵编码）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5080" indent="-457200">
              <a:lnSpc>
                <a:spcPct val="100000"/>
              </a:lnSpc>
              <a:spcBef>
                <a:spcPts val="1425"/>
              </a:spcBef>
              <a:tabLst>
                <a:tab pos="926465" algn="l"/>
              </a:tabLst>
            </a:pPr>
            <a:r>
              <a:rPr sz="1455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1.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将需要考虑的符号概率排序，并将最低概率的符号联结为一个单一符号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309880" indent="-457200">
              <a:lnSpc>
                <a:spcPct val="100000"/>
              </a:lnSpc>
              <a:spcBef>
                <a:spcPts val="1430"/>
              </a:spcBef>
              <a:tabLst>
                <a:tab pos="926465" algn="l"/>
              </a:tabLst>
            </a:pPr>
            <a:r>
              <a:rPr sz="1455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2.	</a:t>
            </a:r>
            <a:r>
              <a:rPr sz="2050" spc="-5" dirty="0" err="1">
                <a:latin typeface="新宋体" panose="02010609030101010101" charset="-122"/>
                <a:cs typeface="新宋体" panose="02010609030101010101" charset="-122"/>
              </a:rPr>
              <a:t>对每个化简后的信源进行编码，从最小的信源开始，一直编码到原始的信源</a:t>
            </a:r>
            <a:endParaRPr sz="205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87CA07-D99E-4123-52EF-7235E9D025E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无损压缩模型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31BA3411-37F0-2C3C-3376-E1AAE640E412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CE03B8E-8048-DC28-65D2-ACAE173A959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46E2088-C480-53D1-701A-559CA699A1E4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Compression Models with no loss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7AB8C6-9B53-EE44-20F2-2C61B87BC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136328" y="2182404"/>
            <a:ext cx="7094657" cy="2139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979372" y="1682049"/>
            <a:ext cx="1503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380"/>
              </a:lnSpc>
              <a:buFont typeface="Wingdings" panose="05000000000000000000" pitchFamily="2" charset="2"/>
              <a:buChar char="l"/>
            </a:pP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步</a:t>
            </a:r>
            <a:r>
              <a:rPr sz="2000" b="1" spc="-20" dirty="0">
                <a:latin typeface="新宋体" panose="02010609030101010101" charset="-122"/>
                <a:cs typeface="新宋体" panose="02010609030101010101" charset="-122"/>
              </a:rPr>
              <a:t>骤</a:t>
            </a:r>
            <a:r>
              <a:rPr sz="1710" b="1" spc="-10" dirty="0">
                <a:latin typeface="新宋体" panose="02010609030101010101" charset="-122"/>
                <a:cs typeface="新宋体" panose="02010609030101010101" charset="-122"/>
              </a:rPr>
              <a:t>1</a:t>
            </a:r>
            <a:endParaRPr sz="171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1959C0-6A2F-12CF-D1FF-2F24B42800CC}"/>
              </a:ext>
            </a:extLst>
          </p:cNvPr>
          <p:cNvSpPr txBox="1"/>
          <p:nvPr/>
        </p:nvSpPr>
        <p:spPr>
          <a:xfrm>
            <a:off x="1019937" y="4523196"/>
            <a:ext cx="76033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将出现概率最低的符号合并为一个符号，示例：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将底部概率为</a:t>
            </a:r>
            <a:r>
              <a:rPr lang="en-US" altLang="zh-CN" sz="2000" dirty="0"/>
              <a:t>0.06</a:t>
            </a:r>
            <a:r>
              <a:rPr lang="zh-CN" altLang="en-US" sz="2000" dirty="0"/>
              <a:t>与</a:t>
            </a:r>
            <a:r>
              <a:rPr lang="en-US" altLang="zh-CN" sz="2000" dirty="0"/>
              <a:t>0.04</a:t>
            </a:r>
            <a:r>
              <a:rPr lang="zh-CN" altLang="en-US" sz="2000" dirty="0"/>
              <a:t>的两个符号合并为概率为</a:t>
            </a:r>
            <a:r>
              <a:rPr lang="en-US" altLang="zh-CN" sz="2000" dirty="0"/>
              <a:t>0.1</a:t>
            </a:r>
            <a:r>
              <a:rPr lang="zh-CN" altLang="en-US" sz="2000" dirty="0"/>
              <a:t>的复合符号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对合并化简后的所有符号重新进行排序、以及合并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重复以上过程，直至简化只剩两个符号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D0B1AB8-D055-F71C-33EC-93CBF633DA4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AFCE37B6-19FC-32AC-8260-2C519AE6D340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D06A4B9-994F-FAA3-1908-A8DD34E73B7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5DE284D-AD3D-1BAE-1610-7E9C01C84733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1F29AB-6087-9897-C996-CBFD77E50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8618" y="2155804"/>
            <a:ext cx="8368321" cy="2211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1360075" y="1724819"/>
            <a:ext cx="105062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380"/>
              </a:lnSpc>
              <a:buFont typeface="Wingdings" panose="05000000000000000000" pitchFamily="2" charset="2"/>
              <a:buChar char="l"/>
            </a:pP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步</a:t>
            </a:r>
            <a:r>
              <a:rPr sz="2000" b="1" spc="-20" dirty="0">
                <a:latin typeface="新宋体" panose="02010609030101010101" charset="-122"/>
                <a:cs typeface="新宋体" panose="02010609030101010101" charset="-122"/>
              </a:rPr>
              <a:t>骤</a:t>
            </a:r>
            <a:r>
              <a:rPr lang="en-US" sz="2000" b="1" spc="-10" dirty="0">
                <a:latin typeface="新宋体" panose="02010609030101010101" charset="-122"/>
                <a:cs typeface="新宋体" panose="02010609030101010101" charset="-122"/>
              </a:rPr>
              <a:t>2</a:t>
            </a:r>
            <a:endParaRPr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23CEE-518C-5139-BBB2-851FE9873ED8}"/>
              </a:ext>
            </a:extLst>
          </p:cNvPr>
          <p:cNvSpPr txBox="1"/>
          <p:nvPr/>
        </p:nvSpPr>
        <p:spPr>
          <a:xfrm>
            <a:off x="1360075" y="4574834"/>
            <a:ext cx="7922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将每个化简后的符号进行编码，示例：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针对两符号信源，用最小长度二进制码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进行表示（分配任意）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针对合并化简得到的符号进一步分配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重复以上过程，直至达到原始符号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4F7452B-4A4A-FB4A-A107-6FF32B228FC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4EC3BD6E-03E7-7219-1D33-E9BAB9292E99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9C1AB3A-2ECB-0C58-A3AD-0D3225D381F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3DD025B-462C-E367-31C0-ECC721154620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4253C0-598E-2F91-64A1-F511CB5DA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88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16418" y="2155804"/>
            <a:ext cx="8368321" cy="2211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1537875" y="1724819"/>
            <a:ext cx="105062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380"/>
              </a:lnSpc>
              <a:buFont typeface="Wingdings" panose="05000000000000000000" pitchFamily="2" charset="2"/>
              <a:buChar char="l"/>
            </a:pP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步</a:t>
            </a:r>
            <a:r>
              <a:rPr sz="2000" b="1" spc="-20" dirty="0">
                <a:latin typeface="新宋体" panose="02010609030101010101" charset="-122"/>
                <a:cs typeface="新宋体" panose="02010609030101010101" charset="-122"/>
              </a:rPr>
              <a:t>骤</a:t>
            </a:r>
            <a:r>
              <a:rPr lang="en-US" sz="2000" b="1" spc="-10" dirty="0">
                <a:latin typeface="新宋体" panose="02010609030101010101" charset="-122"/>
                <a:cs typeface="新宋体" panose="02010609030101010101" charset="-122"/>
              </a:rPr>
              <a:t>2</a:t>
            </a:r>
            <a:endParaRPr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9735A9-FC61-BE8E-FDBD-8FB638FF753D}"/>
              </a:ext>
            </a:extLst>
          </p:cNvPr>
          <p:cNvSpPr/>
          <p:nvPr/>
        </p:nvSpPr>
        <p:spPr>
          <a:xfrm>
            <a:off x="1915427" y="2194560"/>
            <a:ext cx="2877954" cy="21197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D2D504-F382-6553-8F69-ECD3BEE1DD3A}"/>
              </a:ext>
            </a:extLst>
          </p:cNvPr>
          <p:cNvSpPr txBox="1"/>
          <p:nvPr/>
        </p:nvSpPr>
        <p:spPr>
          <a:xfrm>
            <a:off x="978614" y="473993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最终编码平均长度：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EC01786-3A02-EB2F-0390-0A7BEE8A033F}"/>
                  </a:ext>
                </a:extLst>
              </p:cNvPr>
              <p:cNvSpPr txBox="1"/>
              <p:nvPr/>
            </p:nvSpPr>
            <p:spPr>
              <a:xfrm>
                <a:off x="978614" y="5138727"/>
                <a:ext cx="7606125" cy="1004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=0.4×1+0.3×2+0.1×3+0.1×4+0.06×5+0.04×5  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=2.2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EC01786-3A02-EB2F-0390-0A7BEE8A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14" y="5138727"/>
                <a:ext cx="7606125" cy="1004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53F2B690-E11C-13E7-6DA4-782A1ABFD0E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546CC468-A5BC-EE52-03F2-DBD752A4C1AF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0A9B690-EE2F-40DC-45C8-8D80B1FACE4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6C19372-DFC9-9275-0E12-F85DCA18F225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2D6C3C-C3A0-5C81-0A37-16DD8A0AE0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7D2D504-F382-6553-8F69-ECD3BEE1DD3A}"/>
              </a:ext>
            </a:extLst>
          </p:cNvPr>
          <p:cNvSpPr txBox="1"/>
          <p:nvPr/>
        </p:nvSpPr>
        <p:spPr>
          <a:xfrm>
            <a:off x="870003" y="1662449"/>
            <a:ext cx="8007297" cy="438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小结：</a:t>
            </a:r>
            <a:endParaRPr lang="en-US" altLang="zh-CN" sz="2800" b="1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霍夫曼编码过程是对一组符号产生最优编码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创建编码后，通过查表可以无误差完成解码过程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编码本身是即时、唯一可解码的块码</a:t>
            </a:r>
            <a:endParaRPr lang="en-US" altLang="zh-CN" sz="2400" dirty="0"/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即时：编码符号串中每个码字无需参考后续符号就能解码</a:t>
            </a:r>
            <a:endParaRPr lang="en-US" altLang="zh-CN" sz="2400" dirty="0"/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唯一可解码：任何编码符号串都只能以一种方式解码</a:t>
            </a:r>
            <a:endParaRPr lang="en-US" altLang="zh-CN" sz="2400" dirty="0"/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块码：每个符号被映射成为固定编码符号序列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9D9B496-55FD-E93A-B9BE-5406BAF5FA5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8BD8A803-02C7-DA5E-9A40-AB2ADA73C8D7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DF814DB-A8D1-398D-1AF5-C9E51CF14D9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F2CCC85-2B44-C8DB-AD07-E5F9BE262916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D010DB-C61E-9CB6-62F6-CF027AB91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437518" y="1751912"/>
            <a:ext cx="4451999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霍夫曼解码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endParaRPr sz="2435" baseline="-20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7FD1E-BC85-EF14-A523-D0C480F4A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54" t="37615" b="-1"/>
          <a:stretch/>
        </p:blipFill>
        <p:spPr>
          <a:xfrm>
            <a:off x="2772077" y="3489637"/>
            <a:ext cx="4007083" cy="17113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C9EEAE-2C7E-2482-EFEA-E36ED4DF9E0E}"/>
              </a:ext>
            </a:extLst>
          </p:cNvPr>
          <p:cNvSpPr txBox="1"/>
          <p:nvPr/>
        </p:nvSpPr>
        <p:spPr>
          <a:xfrm>
            <a:off x="1857676" y="2301030"/>
            <a:ext cx="4532010" cy="100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自左向右通过查询表方式完成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例如，编码串</a:t>
            </a:r>
            <a:r>
              <a:rPr lang="en-US" altLang="zh-CN" sz="2400" dirty="0"/>
              <a:t>010100111100</a:t>
            </a:r>
            <a:endParaRPr lang="zh-CN" altLang="en-US" sz="24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E5BC977-8767-1B60-063F-8C3A6DC81F4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9A85C62A-2453-A3B1-0C00-6AD5B5803918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6E8C9BA-2D1F-F980-9644-B3991C7250D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2207A29-C36C-8B75-6ACD-BE39BA4CF8E6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EA56B6-015C-D73E-1A38-CE6DAD535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437518" y="1751912"/>
            <a:ext cx="4451999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35" spc="-5" dirty="0">
                <a:latin typeface="新宋体" panose="02010609030101010101" charset="-122"/>
                <a:cs typeface="新宋体" panose="02010609030101010101" charset="-122"/>
              </a:rPr>
              <a:t>霍夫曼解码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>
              <a:lnSpc>
                <a:spcPct val="100000"/>
              </a:lnSpc>
              <a:spcBef>
                <a:spcPts val="1675"/>
              </a:spcBef>
              <a:tabLst>
                <a:tab pos="926465" algn="l"/>
              </a:tabLst>
            </a:pPr>
            <a:endParaRPr sz="2435" baseline="-20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C9EEAE-2C7E-2482-EFEA-E36ED4DF9E0E}"/>
              </a:ext>
            </a:extLst>
          </p:cNvPr>
          <p:cNvSpPr txBox="1"/>
          <p:nvPr/>
        </p:nvSpPr>
        <p:spPr>
          <a:xfrm>
            <a:off x="1857676" y="2301030"/>
            <a:ext cx="6390156" cy="196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自左向右通过查询表方式完成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习题</a:t>
            </a:r>
            <a:r>
              <a:rPr lang="en-US" altLang="zh-CN" sz="2400" dirty="0"/>
              <a:t>8.10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根据之前的霍夫曼编码，对编码串</a:t>
            </a:r>
            <a:r>
              <a:rPr lang="en-US" altLang="zh-CN" sz="2400" dirty="0"/>
              <a:t>0101000001010111110100</a:t>
            </a:r>
            <a:r>
              <a:rPr lang="zh-CN" altLang="en-US" sz="2400" dirty="0"/>
              <a:t>进行解码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7730B12-429A-784B-1945-08698567756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9E3CCF00-92DD-2F9E-80A5-79A90E9D55EC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1072428-60AF-2DDE-FCB6-11590DCAAB3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036FCFD-2AF1-A93E-FB81-1F2E7EF71F92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AFF28A-7063-1840-286D-9FFF0C0BB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821" y="1664352"/>
            <a:ext cx="6390156" cy="1171793"/>
          </a:xfrm>
          <a:prstGeom prst="rect">
            <a:avLst/>
          </a:prstGeom>
        </p:spPr>
        <p:txBody>
          <a:bodyPr vert="horz" wrap="square" lIns="0" tIns="257299" rIns="0" bIns="0" rtlCol="0">
            <a:spAutoFit/>
          </a:bodyPr>
          <a:lstStyle/>
          <a:p>
            <a:pPr marL="685165" indent="-457200">
              <a:lnSpc>
                <a:spcPts val="375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pc="-15" dirty="0"/>
              <a:t>课堂练习：</a:t>
            </a:r>
            <a:br>
              <a:rPr lang="en-US" altLang="zh-CN" spc="-15" dirty="0"/>
            </a:br>
            <a:r>
              <a:rPr lang="zh-CN" altLang="en-US" spc="-15" dirty="0">
                <a:latin typeface="新宋体" panose="02010609030101010101" charset="-122"/>
                <a:cs typeface="新宋体" panose="02010609030101010101" charset="-122"/>
              </a:rPr>
              <a:t>尝试对下列进行霍夫曼编码</a:t>
            </a:r>
            <a:endParaRPr lang="zh-CN" spc="-1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34" y="3429000"/>
            <a:ext cx="7479030" cy="84391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4552CBE-34A3-4495-1365-CE8B05A2CFE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112B78A8-EB74-52D5-C51B-717E2EECFEB1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8DF8F5A-1C91-FF28-9EF9-7F3EA4B5E9B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FAB7B55-49AB-0D1B-68B8-96C5D1850397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0899FD-104A-7DEA-4AFB-9A4DCC0AC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4292-7E10-F2D1-81AD-C03E8869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15D945-044E-AEFB-86B6-B09FF3BE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74" y="1646800"/>
            <a:ext cx="8250470" cy="401854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085B9B9-3B3C-3DD3-EE19-CF40E818998C}"/>
              </a:ext>
            </a:extLst>
          </p:cNvPr>
          <p:cNvSpPr/>
          <p:nvPr/>
        </p:nvSpPr>
        <p:spPr>
          <a:xfrm>
            <a:off x="1041722" y="2908139"/>
            <a:ext cx="1759351" cy="5440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8014C5B-AE92-BD58-1291-6D09E536133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C6764BA-06C7-62DF-6504-CBA2BA434FD7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2DC19EB-0F77-88E1-78FE-506FF131024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8DE7686-9E6D-D024-3F6F-A429921C2FBF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C78B53-8234-00A8-67B7-21423E0B0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835" y="1152939"/>
            <a:ext cx="6390156" cy="684480"/>
          </a:xfrm>
          <a:prstGeom prst="rect">
            <a:avLst/>
          </a:prstGeom>
        </p:spPr>
        <p:txBody>
          <a:bodyPr vert="horz" wrap="square" lIns="0" tIns="257299" rIns="0" bIns="0" rtlCol="0">
            <a:spAutoFit/>
          </a:bodyPr>
          <a:lstStyle/>
          <a:p>
            <a:pPr marL="685165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spc="-15" dirty="0" err="1">
                <a:latin typeface="新宋体" panose="02010609030101010101" charset="-122"/>
                <a:cs typeface="新宋体" panose="02010609030101010101" charset="-122"/>
              </a:rPr>
              <a:t>编码</a:t>
            </a:r>
            <a:r>
              <a:rPr lang="zh-CN" altLang="en-US" spc="-15" dirty="0">
                <a:latin typeface="新宋体" panose="02010609030101010101" charset="-122"/>
                <a:cs typeface="新宋体" panose="02010609030101010101" charset="-122"/>
              </a:rPr>
              <a:t>过程</a:t>
            </a:r>
            <a:endParaRPr spc="-1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07" y="2091833"/>
            <a:ext cx="7095490" cy="461962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CBD9DBB-7983-82CE-40C9-A51A571108E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9B89623E-D459-E268-63C0-4E17C91A6A71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8963103-DFC3-2703-C992-EFB70C76CC52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8729B64-66A9-E706-F54F-942906B85867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A41B52-9001-5851-D2EC-625835334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2162175"/>
            <a:ext cx="7386320" cy="393192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5B80CC0-3F00-5E75-FA09-D4A6FC1D327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EB5CBF53-8E32-2C24-B150-747B503607E4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27C9B1-FAB8-D711-26A1-2F4D16CDC6C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2D0AF1A-4F40-7FF6-8AE2-6BE92599CD63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EC9143-22B8-C432-0FB2-62C6DB9A0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84541" y="1668518"/>
                <a:ext cx="8374918" cy="35209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469265" algn="l"/>
                  </a:tabLst>
                </a:pPr>
                <a:r>
                  <a:rPr lang="zh-CN" altLang="en-US" sz="2800" b="1" spc="-5" dirty="0">
                    <a:latin typeface="新宋体" panose="02010609030101010101" charset="-122"/>
                    <a:cs typeface="Times New Roman" panose="02020603050405020304"/>
                  </a:rPr>
                  <a:t>  </a:t>
                </a:r>
                <a:r>
                  <a:rPr lang="zh-CN" altLang="en-US" sz="2800" b="1" spc="-5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</a:rPr>
                  <a:t>霍夫曼编码缺点</a:t>
                </a:r>
                <a:endParaRPr lang="en-US" altLang="zh-CN" sz="2800" b="1" spc="-5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/>
                </a:endParaRPr>
              </a:p>
              <a:p>
                <a:pPr marL="12700">
                  <a:lnSpc>
                    <a:spcPct val="100000"/>
                  </a:lnSpc>
                  <a:tabLst>
                    <a:tab pos="469265" algn="l"/>
                  </a:tabLst>
                </a:pPr>
                <a:endParaRPr lang="en-US" altLang="zh-CN" sz="2800" b="1" dirty="0">
                  <a:latin typeface="新宋体" panose="02010609030101010101" charset="-122"/>
                  <a:cs typeface="Times New Roman" panose="02020603050405020304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sz="2400" spc="-5" dirty="0" err="1">
                    <a:latin typeface="新宋体" panose="02010609030101010101" charset="-122"/>
                    <a:cs typeface="新宋体" panose="02010609030101010101" charset="-122"/>
                  </a:rPr>
                  <a:t>当对大量符号进行编码，霍夫曼编码比较复杂</a:t>
                </a:r>
                <a:endParaRPr lang="en-US" sz="24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sz="2400" spc="-5" dirty="0">
                    <a:latin typeface="新宋体" panose="02010609030101010101" charset="-122"/>
                    <a:cs typeface="新宋体" panose="02010609030101010101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𝐽</m:t>
                    </m:r>
                  </m:oMath>
                </a14:m>
                <a:r>
                  <a:rPr sz="2400" spc="-5" dirty="0" err="1">
                    <a:latin typeface="新宋体" panose="02010609030101010101" charset="-122"/>
                    <a:cs typeface="新宋体" panose="02010609030101010101" charset="-122"/>
                  </a:rPr>
                  <a:t>个信源符号，需进行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𝐽</m:t>
                    </m:r>
                    <m:r>
                      <a:rPr lang="zh-CN" altLang="en-US" sz="240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−2</m:t>
                    </m:r>
                  </m:oMath>
                </a14:m>
                <a:r>
                  <a:rPr sz="2400" spc="-5" dirty="0">
                    <a:latin typeface="新宋体" panose="02010609030101010101" charset="-122"/>
                    <a:cs typeface="新宋体" panose="02010609030101010101" charset="-122"/>
                  </a:rPr>
                  <a:t>次信源化简和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𝐽</m:t>
                    </m:r>
                    <m:r>
                      <a:rPr lang="zh-CN" altLang="en-US" sz="240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−2</m:t>
                    </m:r>
                  </m:oMath>
                </a14:m>
                <a:r>
                  <a:rPr sz="2400" spc="-5" dirty="0">
                    <a:latin typeface="新宋体" panose="02010609030101010101" charset="-122"/>
                    <a:cs typeface="新宋体" panose="02010609030101010101" charset="-122"/>
                  </a:rPr>
                  <a:t>次编码分配</a:t>
                </a:r>
                <a:endParaRPr lang="en-US" sz="24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sz="2400" spc="-5" dirty="0">
                    <a:latin typeface="新宋体" panose="02010609030101010101" charset="-122"/>
                    <a:cs typeface="新宋体" panose="02010609030101010101" charset="-122"/>
                  </a:rPr>
                  <a:t>对256个灰度级图像，需要254次信源化简和254次编码分配</a:t>
                </a:r>
                <a:endParaRPr lang="en-US" sz="2400" spc="-5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4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12700">
                  <a:lnSpc>
                    <a:spcPct val="100000"/>
                  </a:lnSpc>
                  <a:tabLst>
                    <a:tab pos="469265" algn="l"/>
                  </a:tabLst>
                </a:pPr>
                <a:r>
                  <a:rPr lang="zh-CN" altLang="en-US" sz="2400" spc="-5" dirty="0">
                    <a:latin typeface="新宋体" panose="02010609030101010101" charset="-122"/>
                    <a:cs typeface="新宋体" panose="02010609030101010101" charset="-122"/>
                  </a:rPr>
                  <a:t>因此，为</a:t>
                </a:r>
                <a:r>
                  <a:rPr sz="2400" spc="-5" dirty="0" err="1">
                    <a:latin typeface="新宋体" panose="02010609030101010101" charset="-122"/>
                    <a:cs typeface="新宋体" panose="02010609030101010101" charset="-122"/>
                  </a:rPr>
                  <a:t>减少编码构造复杂性</a:t>
                </a:r>
                <a:r>
                  <a:rPr lang="zh-CN" altLang="en-US" sz="2400" spc="-5" dirty="0">
                    <a:latin typeface="新宋体" panose="02010609030101010101" charset="-122"/>
                    <a:cs typeface="新宋体" panose="02010609030101010101" charset="-122"/>
                  </a:rPr>
                  <a:t>，可以考虑牺牲编码效率，构造接近最优的变长编码</a:t>
                </a:r>
                <a:endParaRPr sz="2400" dirty="0">
                  <a:latin typeface="新宋体" panose="02010609030101010101" charset="-122"/>
                  <a:cs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1" y="1668518"/>
                <a:ext cx="8374918" cy="3520964"/>
              </a:xfrm>
              <a:prstGeom prst="rect">
                <a:avLst/>
              </a:prstGeom>
              <a:blipFill>
                <a:blip r:embed="rId2"/>
                <a:stretch>
                  <a:fillRect l="-2038" t="-3120" r="-437" b="-4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2F611FCF-4622-AEB5-32C8-3D106482AAC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霍夫曼编码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2260B6A6-AF96-8C05-7F0E-09030BD36A0D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589C277-759D-394B-AAB3-6384A934CF5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0878DFA-CB27-540F-80E5-EA8FC91BF225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Huffman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32FDC6-D571-6CA2-8462-DD0092120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2919" y="2107512"/>
            <a:ext cx="8317230" cy="3662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endParaRPr lang="en-US" altLang="zh-CN" sz="2400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不是块编码</a:t>
            </a:r>
            <a:endParaRPr lang="en-US" sz="2400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从整个符号序列出发，采用递推形式连续编</a:t>
            </a: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码</a:t>
            </a:r>
            <a:endParaRPr lang="en-US" altLang="zh-CN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在算术编码中，符号和编码之间</a:t>
            </a:r>
            <a:r>
              <a:rPr lang="zh-CN" altLang="en-US" sz="2400" b="1" spc="-5" dirty="0">
                <a:solidFill>
                  <a:srgbClr val="0070C0"/>
                </a:solidFill>
                <a:latin typeface="新宋体" panose="02010609030101010101" charset="-122"/>
                <a:cs typeface="新宋体" panose="02010609030101010101" charset="-122"/>
              </a:rPr>
              <a:t>不存在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一一对应关系：</a:t>
            </a:r>
            <a:endParaRPr lang="en-US" altLang="zh-CN" sz="2400" spc="-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lvl="1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altLang="zh-CN" sz="2400" spc="-5" dirty="0">
                <a:latin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个算术码字要赋给整个信源符号序列，而码字本身确定</a:t>
            </a:r>
            <a:r>
              <a:rPr lang="en-US" altLang="zh-CN" sz="2400" spc="-5" dirty="0">
                <a:latin typeface="新宋体" panose="02010609030101010101" charset="-122"/>
                <a:cs typeface="新宋体" panose="02010609030101010101" charset="-122"/>
              </a:rPr>
              <a:t>0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和</a:t>
            </a:r>
            <a:r>
              <a:rPr lang="en-US" altLang="zh-CN" sz="2400" spc="-5" dirty="0">
                <a:latin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之间的</a:t>
            </a:r>
            <a:r>
              <a:rPr lang="en-US" altLang="zh-CN" sz="2400" spc="-5" dirty="0">
                <a:latin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个实数区间</a:t>
            </a:r>
            <a:endParaRPr lang="en-US" altLang="zh-CN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随着符号序列中的符号数量增加，用来代表它的区间减小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，</a:t>
            </a: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表达区间的信息单位数量变</a:t>
            </a:r>
            <a:r>
              <a:rPr sz="2400" dirty="0" err="1">
                <a:latin typeface="新宋体" panose="02010609030101010101" charset="-122"/>
                <a:cs typeface="新宋体" panose="02010609030101010101" charset="-122"/>
              </a:rPr>
              <a:t>大</a:t>
            </a:r>
            <a:endParaRPr sz="24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2919" y="1506657"/>
            <a:ext cx="6390156" cy="685890"/>
          </a:xfrm>
          <a:prstGeom prst="rect">
            <a:avLst/>
          </a:prstGeom>
        </p:spPr>
        <p:txBody>
          <a:bodyPr vert="horz" wrap="square" lIns="0" tIns="257299" rIns="0" bIns="0" rtlCol="0">
            <a:spAutoFit/>
          </a:bodyPr>
          <a:lstStyle/>
          <a:p>
            <a:pPr marL="227965">
              <a:lnSpc>
                <a:spcPts val="3750"/>
              </a:lnSpc>
            </a:pPr>
            <a:r>
              <a:rPr lang="zh-CN" altLang="en-US" sz="2800" b="1" spc="-15" dirty="0">
                <a:latin typeface="新宋体" panose="02010609030101010101" charset="-122"/>
                <a:cs typeface="新宋体" panose="02010609030101010101" charset="-122"/>
              </a:rPr>
              <a:t>算术编码特征</a:t>
            </a:r>
            <a:endParaRPr sz="2800" b="1" spc="-1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A36A7A-0A09-28BA-7295-0BB61F6A42A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01ED1300-71F2-3B23-7543-56C50754FFA4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468E80A-7741-FE12-60CF-AC4B1375653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44BDA7E-E59A-2932-C4BF-5B47F85FD0E6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B21B64-C6EB-BDE7-EDFF-53C905355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69663" y="2682350"/>
            <a:ext cx="7647916" cy="1496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BDDFEBC9-37A8-ADEC-4358-E7B06F9C6A5E}"/>
                  </a:ext>
                </a:extLst>
              </p:cNvPr>
              <p:cNvSpPr txBox="1"/>
              <p:nvPr/>
            </p:nvSpPr>
            <p:spPr>
              <a:xfrm>
                <a:off x="318051" y="1674909"/>
                <a:ext cx="7359973" cy="430887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针对一个四符号信源的五符号序列消息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进行编码</a:t>
                </a: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开始编码前，消息占据半开区间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[0,1)</a:t>
                </a: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最初根据每个信源符号出现概率被划分为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4</a:t>
                </a: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个区域</a:t>
                </a:r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第一个出现符号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a_1</a:t>
                </a: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与子区间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[0,0.2)</a:t>
                </a: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相互关联，消息区间缩窄为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[0,0.2)</a:t>
                </a: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缩窄区间根据原信源符号的概率进行细分，并继续对下一符号进行同样的处理</a:t>
                </a:r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…</a:t>
                </a:r>
              </a:p>
            </p:txBody>
          </p:sp>
        </mc:Choice>
        <mc:Fallback xmlns="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BDDFEBC9-37A8-ADEC-4358-E7B06F9C6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1" y="1674909"/>
                <a:ext cx="7359973" cy="4308872"/>
              </a:xfrm>
              <a:prstGeom prst="rect">
                <a:avLst/>
              </a:prstGeom>
              <a:blipFill>
                <a:blip r:embed="rId3"/>
                <a:stretch>
                  <a:fillRect l="-1821" t="-2122" b="-2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ED7144CD-B4FF-4C83-17B2-3D83550E969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87796287-3145-55F1-15FD-738074FAE725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85FB6E-C529-DDC7-F333-B0C4DF3BC0C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749B240-90EB-2F24-7A54-B4B61F6CAC5C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B1E02B7-C492-1667-993C-0364D92B4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546925" y="2119176"/>
            <a:ext cx="5664936" cy="2544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1405747" y="4029999"/>
            <a:ext cx="282356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0.2</a:t>
            </a:r>
            <a:endParaRPr sz="137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3783" y="4029999"/>
            <a:ext cx="369777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7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</a:t>
            </a: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.04</a:t>
            </a:r>
            <a:endParaRPr sz="137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6563" y="3640988"/>
            <a:ext cx="36923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0.08</a:t>
            </a:r>
            <a:endParaRPr sz="137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3405" y="4871844"/>
            <a:ext cx="332203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0.056=0.04+(0.08-0.04)/5×2</a:t>
            </a:r>
            <a:endParaRPr sz="137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0.072=0.04+(0.08-</a:t>
            </a:r>
            <a:r>
              <a:rPr sz="137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</a:t>
            </a: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.04)/5×4=0.04+0.032</a:t>
            </a:r>
            <a:endParaRPr sz="137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3301" y="4639670"/>
            <a:ext cx="105340" cy="249234"/>
          </a:xfrm>
          <a:custGeom>
            <a:avLst/>
            <a:gdLst/>
            <a:ahLst/>
            <a:cxnLst/>
            <a:rect l="l" t="t" r="r" b="b"/>
            <a:pathLst>
              <a:path w="123189" h="291465">
                <a:moveTo>
                  <a:pt x="86105" y="283930"/>
                </a:moveTo>
                <a:lnTo>
                  <a:pt x="86105" y="213360"/>
                </a:lnTo>
                <a:lnTo>
                  <a:pt x="74373" y="216559"/>
                </a:lnTo>
                <a:lnTo>
                  <a:pt x="73913" y="217170"/>
                </a:lnTo>
                <a:lnTo>
                  <a:pt x="73255" y="216864"/>
                </a:lnTo>
                <a:lnTo>
                  <a:pt x="60959" y="220218"/>
                </a:lnTo>
                <a:lnTo>
                  <a:pt x="58449" y="209995"/>
                </a:lnTo>
                <a:lnTo>
                  <a:pt x="0" y="182880"/>
                </a:lnTo>
                <a:lnTo>
                  <a:pt x="86105" y="283930"/>
                </a:lnTo>
                <a:close/>
              </a:path>
              <a:path w="123189" h="291465">
                <a:moveTo>
                  <a:pt x="83782" y="204064"/>
                </a:moveTo>
                <a:lnTo>
                  <a:pt x="32765" y="0"/>
                </a:lnTo>
                <a:lnTo>
                  <a:pt x="8381" y="6096"/>
                </a:lnTo>
                <a:lnTo>
                  <a:pt x="58449" y="209995"/>
                </a:lnTo>
                <a:lnTo>
                  <a:pt x="73255" y="216864"/>
                </a:lnTo>
                <a:lnTo>
                  <a:pt x="74373" y="216559"/>
                </a:lnTo>
                <a:lnTo>
                  <a:pt x="83782" y="204064"/>
                </a:lnTo>
                <a:close/>
              </a:path>
              <a:path w="123189" h="291465">
                <a:moveTo>
                  <a:pt x="73255" y="216864"/>
                </a:moveTo>
                <a:lnTo>
                  <a:pt x="58449" y="209995"/>
                </a:lnTo>
                <a:lnTo>
                  <a:pt x="60959" y="220218"/>
                </a:lnTo>
                <a:lnTo>
                  <a:pt x="73255" y="216864"/>
                </a:lnTo>
                <a:close/>
              </a:path>
              <a:path w="123189" h="291465">
                <a:moveTo>
                  <a:pt x="86105" y="213360"/>
                </a:moveTo>
                <a:lnTo>
                  <a:pt x="83782" y="204064"/>
                </a:lnTo>
                <a:lnTo>
                  <a:pt x="74373" y="216559"/>
                </a:lnTo>
                <a:lnTo>
                  <a:pt x="86105" y="213360"/>
                </a:lnTo>
                <a:close/>
              </a:path>
              <a:path w="123189" h="291465">
                <a:moveTo>
                  <a:pt x="122681" y="152400"/>
                </a:moveTo>
                <a:lnTo>
                  <a:pt x="83782" y="204064"/>
                </a:lnTo>
                <a:lnTo>
                  <a:pt x="86105" y="213360"/>
                </a:lnTo>
                <a:lnTo>
                  <a:pt x="86105" y="283930"/>
                </a:lnTo>
                <a:lnTo>
                  <a:pt x="92201" y="291084"/>
                </a:lnTo>
                <a:lnTo>
                  <a:pt x="122681" y="15240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4016467" y="2668606"/>
            <a:ext cx="96110" cy="2527632"/>
          </a:xfrm>
          <a:custGeom>
            <a:avLst/>
            <a:gdLst/>
            <a:ahLst/>
            <a:cxnLst/>
            <a:rect l="l" t="t" r="r" b="b"/>
            <a:pathLst>
              <a:path w="112395" h="2955925">
                <a:moveTo>
                  <a:pt x="76200" y="2881122"/>
                </a:moveTo>
                <a:lnTo>
                  <a:pt x="42970" y="2880125"/>
                </a:lnTo>
                <a:lnTo>
                  <a:pt x="42672" y="2892552"/>
                </a:lnTo>
                <a:lnTo>
                  <a:pt x="41148" y="2896362"/>
                </a:lnTo>
                <a:lnTo>
                  <a:pt x="37338" y="2897124"/>
                </a:lnTo>
                <a:lnTo>
                  <a:pt x="34290" y="2895600"/>
                </a:lnTo>
                <a:lnTo>
                  <a:pt x="32766" y="2892552"/>
                </a:lnTo>
                <a:lnTo>
                  <a:pt x="32766" y="2879818"/>
                </a:lnTo>
                <a:lnTo>
                  <a:pt x="0" y="2878836"/>
                </a:lnTo>
                <a:lnTo>
                  <a:pt x="32766" y="2949248"/>
                </a:lnTo>
                <a:lnTo>
                  <a:pt x="32766" y="2892552"/>
                </a:lnTo>
                <a:lnTo>
                  <a:pt x="33074" y="2879828"/>
                </a:lnTo>
                <a:lnTo>
                  <a:pt x="33074" y="2949911"/>
                </a:lnTo>
                <a:lnTo>
                  <a:pt x="35814" y="2955798"/>
                </a:lnTo>
                <a:lnTo>
                  <a:pt x="76200" y="2881122"/>
                </a:lnTo>
                <a:close/>
              </a:path>
              <a:path w="112395" h="2955925">
                <a:moveTo>
                  <a:pt x="42970" y="2880125"/>
                </a:moveTo>
                <a:lnTo>
                  <a:pt x="33074" y="2879828"/>
                </a:lnTo>
                <a:lnTo>
                  <a:pt x="32766" y="2892552"/>
                </a:lnTo>
                <a:lnTo>
                  <a:pt x="34290" y="2895600"/>
                </a:lnTo>
                <a:lnTo>
                  <a:pt x="37338" y="2897124"/>
                </a:lnTo>
                <a:lnTo>
                  <a:pt x="41148" y="2896362"/>
                </a:lnTo>
                <a:lnTo>
                  <a:pt x="42672" y="2892552"/>
                </a:lnTo>
                <a:lnTo>
                  <a:pt x="42970" y="2880125"/>
                </a:lnTo>
                <a:close/>
              </a:path>
              <a:path w="112395" h="2955925">
                <a:moveTo>
                  <a:pt x="112013" y="5334"/>
                </a:moveTo>
                <a:lnTo>
                  <a:pt x="111251" y="1524"/>
                </a:lnTo>
                <a:lnTo>
                  <a:pt x="107441" y="0"/>
                </a:lnTo>
                <a:lnTo>
                  <a:pt x="104393" y="1524"/>
                </a:lnTo>
                <a:lnTo>
                  <a:pt x="102869" y="4572"/>
                </a:lnTo>
                <a:lnTo>
                  <a:pt x="33074" y="2879828"/>
                </a:lnTo>
                <a:lnTo>
                  <a:pt x="42970" y="2880125"/>
                </a:lnTo>
                <a:lnTo>
                  <a:pt x="112013" y="53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3246286" y="4637716"/>
            <a:ext cx="133576" cy="252492"/>
          </a:xfrm>
          <a:custGeom>
            <a:avLst/>
            <a:gdLst/>
            <a:ahLst/>
            <a:cxnLst/>
            <a:rect l="l" t="t" r="r" b="b"/>
            <a:pathLst>
              <a:path w="156210" h="295275">
                <a:moveTo>
                  <a:pt x="27505" y="211689"/>
                </a:moveTo>
                <a:lnTo>
                  <a:pt x="0" y="152400"/>
                </a:lnTo>
                <a:lnTo>
                  <a:pt x="0" y="294894"/>
                </a:lnTo>
                <a:lnTo>
                  <a:pt x="22860" y="277710"/>
                </a:lnTo>
                <a:lnTo>
                  <a:pt x="22860" y="220980"/>
                </a:lnTo>
                <a:lnTo>
                  <a:pt x="27505" y="211689"/>
                </a:lnTo>
                <a:close/>
              </a:path>
              <a:path w="156210" h="295275">
                <a:moveTo>
                  <a:pt x="50480" y="222889"/>
                </a:moveTo>
                <a:lnTo>
                  <a:pt x="34290" y="226314"/>
                </a:lnTo>
                <a:lnTo>
                  <a:pt x="27505" y="211689"/>
                </a:lnTo>
                <a:lnTo>
                  <a:pt x="22860" y="220980"/>
                </a:lnTo>
                <a:lnTo>
                  <a:pt x="45720" y="232410"/>
                </a:lnTo>
                <a:lnTo>
                  <a:pt x="50480" y="222889"/>
                </a:lnTo>
                <a:close/>
              </a:path>
              <a:path w="156210" h="295275">
                <a:moveTo>
                  <a:pt x="113538" y="209550"/>
                </a:moveTo>
                <a:lnTo>
                  <a:pt x="50480" y="222889"/>
                </a:lnTo>
                <a:lnTo>
                  <a:pt x="45720" y="232410"/>
                </a:lnTo>
                <a:lnTo>
                  <a:pt x="22860" y="220980"/>
                </a:lnTo>
                <a:lnTo>
                  <a:pt x="22860" y="277710"/>
                </a:lnTo>
                <a:lnTo>
                  <a:pt x="113538" y="209550"/>
                </a:lnTo>
                <a:close/>
              </a:path>
              <a:path w="156210" h="295275">
                <a:moveTo>
                  <a:pt x="156210" y="11430"/>
                </a:moveTo>
                <a:lnTo>
                  <a:pt x="133350" y="0"/>
                </a:lnTo>
                <a:lnTo>
                  <a:pt x="27505" y="211689"/>
                </a:lnTo>
                <a:lnTo>
                  <a:pt x="34290" y="226314"/>
                </a:lnTo>
                <a:lnTo>
                  <a:pt x="50480" y="222889"/>
                </a:lnTo>
                <a:lnTo>
                  <a:pt x="156210" y="11430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 txBox="1"/>
          <p:nvPr/>
        </p:nvSpPr>
        <p:spPr>
          <a:xfrm>
            <a:off x="1369258" y="4934407"/>
            <a:ext cx="1671874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0.04=0+(0.2-0)/5×1</a:t>
            </a:r>
            <a:endParaRPr sz="137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370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0.08=0+(0.2-0)/5×2</a:t>
            </a:r>
            <a:endParaRPr sz="137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5AE5496-8C16-0BFA-A95B-05490E9C053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60458C88-38C8-5E53-17D3-FA3DAA80F916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754C4CE-ED4F-AACC-CE43-9D0CEC8191A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6E98620-D46F-0C2E-ABCE-F8984A6747D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A0BD69A-B70E-5247-A400-AB597F2E4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4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BCC256D8-E600-66C0-BAC9-C517A1AC1CAC}"/>
                  </a:ext>
                </a:extLst>
              </p:cNvPr>
              <p:cNvSpPr txBox="1"/>
              <p:nvPr/>
            </p:nvSpPr>
            <p:spPr>
              <a:xfrm>
                <a:off x="892013" y="1849602"/>
                <a:ext cx="7359973" cy="354424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针对一个四符号信源的五符号序列消息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进行编码</a:t>
                </a:r>
                <a:endParaRPr lang="en-US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: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[0,0.2)</m:t>
                    </m:r>
                  </m:oMath>
                </a14:m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: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[0.04,0.8)</m:t>
                    </m:r>
                  </m:oMath>
                </a14:m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: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[0.056,0.072)</m:t>
                    </m:r>
                  </m:oMath>
                </a14:m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8128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4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: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[0.06752,0.0688)</m:t>
                    </m:r>
                  </m:oMath>
                </a14:m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子区间的任意数字都可以用来表示该消息（例如</a:t>
                </a:r>
                <a:r>
                  <a:rPr lang="en-US" altLang="zh-CN" sz="2000" dirty="0">
                    <a:latin typeface="新宋体" panose="02010609030101010101" charset="-122"/>
                    <a:cs typeface="新宋体" panose="02010609030101010101" charset="-122"/>
                  </a:rPr>
                  <a:t>0.068</a:t>
                </a: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可以表示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新宋体" panose="02010609030101010101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）</a:t>
                </a:r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3556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000" dirty="0">
                    <a:latin typeface="新宋体" panose="02010609030101010101" charset="-122"/>
                    <a:cs typeface="新宋体" panose="02010609030101010101" charset="-122"/>
                  </a:rPr>
                  <a:t>算数编码虽然不是最优编码，但随着被编码序列长度的增大，算数编码能接近最优编码的极限</a:t>
                </a:r>
                <a:endParaRPr lang="en-US" altLang="zh-CN" sz="2000" dirty="0">
                  <a:latin typeface="新宋体" panose="02010609030101010101" charset="-122"/>
                  <a:cs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BCC256D8-E600-66C0-BAC9-C517A1AC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3" y="1849602"/>
                <a:ext cx="7359973" cy="3544240"/>
              </a:xfrm>
              <a:prstGeom prst="rect">
                <a:avLst/>
              </a:prstGeom>
              <a:blipFill>
                <a:blip r:embed="rId2"/>
                <a:stretch>
                  <a:fillRect l="-1821" t="-1203" r="-2070" b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1949320-374E-AC9E-AD20-7F2371A8FB8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427A6981-375E-4F1A-3C20-0C9CE8B87E3E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D765785-E1FA-59A1-9A87-5C4D96ED454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38008C9-C1BB-DF83-10AA-41E7AE0D5D9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63F047-831E-9F7F-897B-F47D811FE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14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CC256D8-E600-66C0-BAC9-C517A1AC1CAC}"/>
              </a:ext>
            </a:extLst>
          </p:cNvPr>
          <p:cNvSpPr txBox="1"/>
          <p:nvPr/>
        </p:nvSpPr>
        <p:spPr>
          <a:xfrm>
            <a:off x="770766" y="1804254"/>
            <a:ext cx="7359973" cy="7434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解码：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30000"/>
              </a:lnSpc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使用右上算术编码模型对消息</a:t>
            </a:r>
            <a:r>
              <a:rPr lang="en-US" altLang="zh-CN" sz="2000" dirty="0">
                <a:latin typeface="新宋体" panose="02010609030101010101" charset="-122"/>
                <a:cs typeface="新宋体" panose="02010609030101010101" charset="-122"/>
              </a:rPr>
              <a:t>0.23355</a:t>
            </a: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进行解码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2D312D-A912-7B96-E64A-BD724489F9BB}"/>
              </a:ext>
            </a:extLst>
          </p:cNvPr>
          <p:cNvSpPr txBox="1"/>
          <p:nvPr/>
        </p:nvSpPr>
        <p:spPr>
          <a:xfrm>
            <a:off x="725370" y="3185027"/>
            <a:ext cx="6353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aseline="-25000" dirty="0">
                <a:effectLst/>
                <a:latin typeface="+mj-ea"/>
                <a:ea typeface="+mj-ea"/>
              </a:rPr>
              <a:t>1)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第一个字符</a:t>
            </a:r>
            <a:endParaRPr lang="zh-CN" altLang="en-US" sz="2800" dirty="0">
              <a:effectLst/>
              <a:latin typeface="+mj-ea"/>
              <a:ea typeface="+mj-ea"/>
            </a:endParaRPr>
          </a:p>
          <a:p>
            <a:r>
              <a:rPr lang="zh-CN" altLang="en-US" sz="2800" baseline="-25000" dirty="0">
                <a:effectLst/>
                <a:latin typeface="+mj-ea"/>
                <a:ea typeface="+mj-ea"/>
              </a:rPr>
              <a:t>∵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0.23355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∈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[0.2, 0.5]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，∴ 第一个出现字符是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e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；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F3D775-48DB-B710-B887-D5101049ABF5}"/>
              </a:ext>
            </a:extLst>
          </p:cNvPr>
          <p:cNvSpPr txBox="1"/>
          <p:nvPr/>
        </p:nvSpPr>
        <p:spPr>
          <a:xfrm>
            <a:off x="770766" y="4194689"/>
            <a:ext cx="735997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aseline="-25000" dirty="0">
                <a:effectLst/>
                <a:latin typeface="+mj-ea"/>
                <a:ea typeface="+mj-ea"/>
              </a:rPr>
              <a:t>2)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  第二个字符</a:t>
            </a:r>
            <a:endParaRPr lang="zh-CN" altLang="en-US" sz="2800" dirty="0">
              <a:effectLst/>
              <a:latin typeface="+mj-ea"/>
              <a:ea typeface="+mj-ea"/>
            </a:endParaRPr>
          </a:p>
          <a:p>
            <a:r>
              <a:rPr lang="zh-CN" altLang="en-US" sz="2800" baseline="-25000" dirty="0">
                <a:effectLst/>
                <a:latin typeface="+mj-ea"/>
                <a:ea typeface="+mj-ea"/>
              </a:rPr>
              <a:t>将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[0.2,0.5)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区间按照概率分布进行划分，字符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a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出现在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[0.2,0.26)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，字符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e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出现在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[0.26,0.35)…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，</a:t>
            </a:r>
            <a:endParaRPr lang="en-US" altLang="zh-CN" sz="2800" baseline="-25000" dirty="0">
              <a:effectLst/>
              <a:latin typeface="+mj-ea"/>
              <a:ea typeface="+mj-ea"/>
            </a:endParaRPr>
          </a:p>
          <a:p>
            <a:r>
              <a:rPr lang="zh-CN" altLang="en-US" sz="2800" baseline="-25000" dirty="0">
                <a:effectLst/>
                <a:latin typeface="+mj-ea"/>
                <a:ea typeface="+mj-ea"/>
              </a:rPr>
              <a:t>∵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0.23355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∈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[0.2, 0.26)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，∴ 第二个出现字符是</a:t>
            </a:r>
            <a:r>
              <a:rPr lang="en-US" altLang="zh-CN" sz="2800" baseline="-25000" dirty="0">
                <a:effectLst/>
                <a:latin typeface="+mj-ea"/>
                <a:ea typeface="+mj-ea"/>
              </a:rPr>
              <a:t>a</a:t>
            </a:r>
            <a:r>
              <a:rPr lang="zh-CN" altLang="en-US" sz="2800" baseline="-25000" dirty="0">
                <a:effectLst/>
                <a:latin typeface="+mj-ea"/>
                <a:ea typeface="+mj-ea"/>
              </a:rPr>
              <a:t>；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878ED52-68FE-A977-D564-402A63FF37C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6723DE-FDCF-DEF7-7FC9-422FC29D47A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D09D0F3-826B-2962-92BB-D98951F4EDDF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CCBD31-15F2-F541-A217-54D2B934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16" y="0"/>
            <a:ext cx="3036483" cy="2222880"/>
          </a:xfrm>
          <a:prstGeom prst="rect">
            <a:avLst/>
          </a:prstGeom>
        </p:spPr>
      </p:pic>
      <p:cxnSp>
        <p:nvCxnSpPr>
          <p:cNvPr id="16" name="直线连接符 4">
            <a:extLst>
              <a:ext uri="{FF2B5EF4-FFF2-40B4-BE49-F238E27FC236}">
                <a16:creationId xmlns:a16="http://schemas.microsoft.com/office/drawing/2014/main" id="{EC54CCA2-7916-C14F-8E9C-7B6665A0A501}"/>
              </a:ext>
            </a:extLst>
          </p:cNvPr>
          <p:cNvCxnSpPr>
            <a:cxnSpLocks/>
          </p:cNvCxnSpPr>
          <p:nvPr/>
        </p:nvCxnSpPr>
        <p:spPr>
          <a:xfrm>
            <a:off x="2770126" y="525055"/>
            <a:ext cx="3008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CC256D8-E600-66C0-BAC9-C517A1AC1CAC}"/>
              </a:ext>
            </a:extLst>
          </p:cNvPr>
          <p:cNvSpPr txBox="1"/>
          <p:nvPr/>
        </p:nvSpPr>
        <p:spPr>
          <a:xfrm>
            <a:off x="961267" y="1959610"/>
            <a:ext cx="7359973" cy="7434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解码：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30000"/>
              </a:lnSpc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使用右上算术编码模型对消息</a:t>
            </a:r>
            <a:r>
              <a:rPr lang="en-US" altLang="zh-CN" sz="2000" dirty="0">
                <a:latin typeface="新宋体" panose="02010609030101010101" charset="-122"/>
                <a:cs typeface="新宋体" panose="02010609030101010101" charset="-122"/>
              </a:rPr>
              <a:t>0.23355</a:t>
            </a: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进行解码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E0A93-8588-1E61-8D61-47131467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16" y="0"/>
            <a:ext cx="3036483" cy="22228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F73F26-E8D5-1608-7630-44C5BD8ADBD0}"/>
              </a:ext>
            </a:extLst>
          </p:cNvPr>
          <p:cNvSpPr txBox="1"/>
          <p:nvPr/>
        </p:nvSpPr>
        <p:spPr>
          <a:xfrm>
            <a:off x="961267" y="2653866"/>
            <a:ext cx="735997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第三个字符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将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[0.2,0.26)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区间按照概率分布进行划分，字符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[0.2,0.212)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[0.212,0.23)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i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[0.23,0.236)…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，∵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0.23355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∈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[0.23,0.236)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，∴ 第三个出现字符是</a:t>
            </a:r>
            <a:r>
              <a:rPr lang="en-US" altLang="zh-CN" sz="2800" b="0" i="0" baseline="-250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i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；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EC2725-CF32-356E-FD72-CBBCAB72CB25}"/>
              </a:ext>
            </a:extLst>
          </p:cNvPr>
          <p:cNvSpPr txBox="1"/>
          <p:nvPr/>
        </p:nvSpPr>
        <p:spPr>
          <a:xfrm>
            <a:off x="961267" y="4268115"/>
            <a:ext cx="74549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4)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 第四个字符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将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[0.23,0.236)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区间按照概率分布进行划分，字符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[0.23,0.2312)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[0.2312,0.233)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i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[0.233,0.2336)…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</a:t>
            </a:r>
            <a:endParaRPr lang="en-US" altLang="zh-CN" sz="2800" b="0" i="0" baseline="-250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∵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0.23355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∈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[0.233,0.2336)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，∴ 第四个出现字符是</a:t>
            </a:r>
            <a:r>
              <a:rPr lang="en-US" altLang="zh-CN" sz="2800" b="0" i="0" baseline="-250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i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；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C36E98C-BBD9-5926-F2E1-6861719BC81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7156A688-71C7-E8F4-0052-CCEB52605BC9}"/>
              </a:ext>
            </a:extLst>
          </p:cNvPr>
          <p:cNvCxnSpPr>
            <a:cxnSpLocks/>
          </p:cNvCxnSpPr>
          <p:nvPr/>
        </p:nvCxnSpPr>
        <p:spPr>
          <a:xfrm>
            <a:off x="2770126" y="525055"/>
            <a:ext cx="3008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587FBBC-2226-ABFA-246F-C1C0F287063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8C39699-6F6C-C206-928A-9E7A52443FB6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</p:spTree>
    <p:extLst>
      <p:ext uri="{BB962C8B-B14F-4D97-AF65-F5344CB8AC3E}">
        <p14:creationId xmlns:p14="http://schemas.microsoft.com/office/powerpoint/2010/main" val="3669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CC256D8-E600-66C0-BAC9-C517A1AC1CAC}"/>
              </a:ext>
            </a:extLst>
          </p:cNvPr>
          <p:cNvSpPr txBox="1"/>
          <p:nvPr/>
        </p:nvSpPr>
        <p:spPr>
          <a:xfrm>
            <a:off x="789046" y="1901592"/>
            <a:ext cx="7359973" cy="7434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解码：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30000"/>
              </a:lnSpc>
              <a:tabLst>
                <a:tab pos="469265" algn="l"/>
              </a:tabLst>
            </a:pP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使用右上算术编码模型对消息</a:t>
            </a:r>
            <a:r>
              <a:rPr lang="en-US" altLang="zh-CN" sz="2000" dirty="0">
                <a:latin typeface="新宋体" panose="02010609030101010101" charset="-122"/>
                <a:cs typeface="新宋体" panose="02010609030101010101" charset="-122"/>
              </a:rPr>
              <a:t>0.23355</a:t>
            </a:r>
            <a:r>
              <a:rPr lang="zh-CN" altLang="en-US" sz="2000" dirty="0">
                <a:latin typeface="新宋体" panose="02010609030101010101" charset="-122"/>
                <a:cs typeface="新宋体" panose="02010609030101010101" charset="-122"/>
              </a:rPr>
              <a:t>进行解码</a:t>
            </a: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0553AC-07A7-80CA-659D-8BA140C50EBF}"/>
              </a:ext>
            </a:extLst>
          </p:cNvPr>
          <p:cNvSpPr txBox="1"/>
          <p:nvPr/>
        </p:nvSpPr>
        <p:spPr>
          <a:xfrm>
            <a:off x="702308" y="2956657"/>
            <a:ext cx="711200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5)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第五个字符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将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[0.233,0.2336)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区间按照概率分布进行划分，字符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[0.233,0.23312)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[0.23312,0.2333)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i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[0.2333,0.23336)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o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[0.23336,0.23348)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u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[0.23348,0.23354)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，字符！出现在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[0.23354,0.2336)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，∵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0.23355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∈</a:t>
            </a:r>
            <a:r>
              <a:rPr lang="en-US" altLang="zh-CN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[0.23354,0.2336)</a:t>
            </a:r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，∴ 第五个出现字符是！；</a:t>
            </a:r>
            <a:endParaRPr lang="zh-CN" altLang="en-US" sz="28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51EBD-2C8D-3AA3-DCC8-00ABA244762A}"/>
              </a:ext>
            </a:extLst>
          </p:cNvPr>
          <p:cNvSpPr txBox="1"/>
          <p:nvPr/>
        </p:nvSpPr>
        <p:spPr>
          <a:xfrm>
            <a:off x="789046" y="519343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baseline="-250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因此解码得到结果：</a:t>
            </a:r>
            <a:r>
              <a:rPr lang="en-US" altLang="zh-CN" sz="2800" b="1" i="0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eaii</a:t>
            </a:r>
            <a:r>
              <a:rPr lang="en-US" altLang="zh-CN" sz="2800" b="1" i="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46816C-5EDD-1B8D-E5DB-D5E4E81A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16" y="0"/>
            <a:ext cx="3036483" cy="222288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14F98CF6-FBC0-9F20-430E-801DF147518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056C1F13-5127-D8EE-931D-CDA0B8844868}"/>
              </a:ext>
            </a:extLst>
          </p:cNvPr>
          <p:cNvCxnSpPr>
            <a:cxnSpLocks/>
          </p:cNvCxnSpPr>
          <p:nvPr/>
        </p:nvCxnSpPr>
        <p:spPr>
          <a:xfrm>
            <a:off x="2770126" y="525055"/>
            <a:ext cx="3008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F40C3D2-BE38-029C-0B2D-40D34173AB5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60924A4-F80B-6A18-EF76-4A5BAF0B3666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</p:spTree>
    <p:extLst>
      <p:ext uri="{BB962C8B-B14F-4D97-AF65-F5344CB8AC3E}">
        <p14:creationId xmlns:p14="http://schemas.microsoft.com/office/powerpoint/2010/main" val="101738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73617-8FB7-5F2F-CB7A-A3EC5CDDE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D7C84-0E9D-1E49-F8D9-48703E1E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5" y="102870"/>
            <a:ext cx="2734310" cy="795655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数字图像基础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CC35E3-0342-FC57-D9AA-ECA7E36C5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65" y="271780"/>
            <a:ext cx="872490" cy="852805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67F1164-0102-3F21-DCC4-136CB83C4AA5}"/>
              </a:ext>
            </a:extLst>
          </p:cNvPr>
          <p:cNvCxnSpPr/>
          <p:nvPr/>
        </p:nvCxnSpPr>
        <p:spPr>
          <a:xfrm>
            <a:off x="3009712" y="525055"/>
            <a:ext cx="17481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5CC3B385-F7D5-8F45-1D20-382B0D89AA07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Fundamentals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6D1170-248B-9525-A5F5-C42EC40BFF72}"/>
              </a:ext>
            </a:extLst>
          </p:cNvPr>
          <p:cNvSpPr/>
          <p:nvPr/>
        </p:nvSpPr>
        <p:spPr>
          <a:xfrm>
            <a:off x="19685" y="183515"/>
            <a:ext cx="298450" cy="9696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D9EB8E-88B4-0862-0B26-DB5107F2E974}"/>
              </a:ext>
            </a:extLst>
          </p:cNvPr>
          <p:cNvSpPr/>
          <p:nvPr/>
        </p:nvSpPr>
        <p:spPr>
          <a:xfrm>
            <a:off x="8845550" y="6556375"/>
            <a:ext cx="224155" cy="2235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92B20-DBF3-F187-521F-F94A3302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6" y="1420495"/>
            <a:ext cx="8649907" cy="3858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BF0E85-514C-8A2B-86A4-6E99B8A98962}"/>
              </a:ext>
            </a:extLst>
          </p:cNvPr>
          <p:cNvSpPr txBox="1"/>
          <p:nvPr/>
        </p:nvSpPr>
        <p:spPr>
          <a:xfrm>
            <a:off x="2398999" y="4155273"/>
            <a:ext cx="64979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256*256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表示像素个数，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16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级灰度用二进制表示需要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4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位，故存储图像所需的二进制位数为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256*256*4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，即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256Kbit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，其中，又由于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1Byte=8bit</a:t>
            </a:r>
            <a:r>
              <a:rPr lang="zh-CN" altLang="en-US" sz="2800" b="0" i="0" dirty="0">
                <a:solidFill>
                  <a:srgbClr val="A8A8B3"/>
                </a:solidFill>
                <a:effectLst/>
                <a:latin typeface="CXChineseQuote"/>
              </a:rPr>
              <a:t>，因此最终存储大小为</a:t>
            </a:r>
            <a:r>
              <a:rPr lang="en-US" altLang="zh-CN" sz="2800" b="0" i="0" dirty="0">
                <a:solidFill>
                  <a:srgbClr val="A8A8B3"/>
                </a:solidFill>
                <a:effectLst/>
                <a:latin typeface="CXChineseQuote"/>
              </a:rPr>
              <a:t>256*256*4/8/1024=32KB</a:t>
            </a:r>
            <a:endParaRPr lang="zh-CN" altLang="en-US" sz="28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577859A-B2D5-9936-6A2E-87B9A01E9E98}"/>
              </a:ext>
            </a:extLst>
          </p:cNvPr>
          <p:cNvSpPr/>
          <p:nvPr/>
        </p:nvSpPr>
        <p:spPr>
          <a:xfrm>
            <a:off x="502920" y="2176242"/>
            <a:ext cx="1597343" cy="595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80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CC256D8-E600-66C0-BAC9-C517A1AC1CAC}"/>
              </a:ext>
            </a:extLst>
          </p:cNvPr>
          <p:cNvSpPr txBox="1"/>
          <p:nvPr/>
        </p:nvSpPr>
        <p:spPr>
          <a:xfrm>
            <a:off x="587805" y="1628129"/>
            <a:ext cx="7359973" cy="2485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课堂练习：</a:t>
            </a:r>
            <a:endParaRPr lang="en-US" altLang="zh-CN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lvl="1" indent="-342900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已知一个</a:t>
            </a:r>
            <a:r>
              <a:rPr lang="en-US" altLang="zh-CN" sz="2400" dirty="0">
                <a:latin typeface="新宋体" panose="02010609030101010101" charset="-122"/>
                <a:cs typeface="新宋体" panose="02010609030101010101" charset="-122"/>
              </a:rPr>
              <a:t>4</a:t>
            </a: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符号信源</a:t>
            </a:r>
            <a:r>
              <a:rPr lang="en-US" altLang="zh-CN" sz="2400" dirty="0">
                <a:latin typeface="新宋体" panose="02010609030101010101" charset="-122"/>
                <a:cs typeface="新宋体" panose="02010609030101010101" charset="-122"/>
              </a:rPr>
              <a:t>{</a:t>
            </a:r>
            <a:r>
              <a:rPr lang="en-US" altLang="zh-CN" sz="2400" dirty="0" err="1">
                <a:latin typeface="新宋体" panose="02010609030101010101" charset="-122"/>
                <a:cs typeface="新宋体" panose="02010609030101010101" charset="-122"/>
              </a:rPr>
              <a:t>a,b,c,d</a:t>
            </a:r>
            <a:r>
              <a:rPr lang="en-US" altLang="zh-CN" sz="2400" dirty="0">
                <a:latin typeface="新宋体" panose="02010609030101010101" charset="-122"/>
                <a:cs typeface="新宋体" panose="02010609030101010101" charset="-122"/>
              </a:rPr>
              <a:t>}</a:t>
            </a:r>
          </a:p>
          <a:p>
            <a:pPr marL="812800" lvl="1" indent="-342900"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信源概率为</a:t>
            </a:r>
            <a:r>
              <a:rPr lang="en-US" altLang="zh-CN" sz="2400" dirty="0">
                <a:latin typeface="新宋体" panose="02010609030101010101" charset="-122"/>
                <a:cs typeface="新宋体" panose="02010609030101010101" charset="-122"/>
              </a:rPr>
              <a:t>{0.1, 0.4, 0.3, 0.2}</a:t>
            </a:r>
          </a:p>
          <a:p>
            <a:pPr marL="812800" lvl="1" indent="-342900"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对序列</a:t>
            </a:r>
            <a:r>
              <a:rPr lang="en-US" altLang="zh-CN" sz="2400" dirty="0" err="1">
                <a:latin typeface="新宋体" panose="02010609030101010101" charset="-122"/>
                <a:cs typeface="新宋体" panose="02010609030101010101" charset="-122"/>
              </a:rPr>
              <a:t>bbadc</a:t>
            </a:r>
            <a:r>
              <a:rPr lang="zh-CN" altLang="en-US" sz="2400" dirty="0">
                <a:latin typeface="新宋体" panose="02010609030101010101" charset="-122"/>
                <a:cs typeface="新宋体" panose="02010609030101010101" charset="-122"/>
              </a:rPr>
              <a:t>进行算术编码。</a:t>
            </a:r>
            <a:endParaRPr lang="en-US" altLang="zh-CN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355600" indent="-3429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endParaRPr lang="en-US" altLang="zh-CN" sz="20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FB6552-C200-F119-E205-472388D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86" y="3839683"/>
            <a:ext cx="3571679" cy="2352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A84371-DD5A-DA25-5C0F-7F47CB29E986}"/>
                  </a:ext>
                </a:extLst>
              </p:cNvPr>
              <p:cNvSpPr txBox="1"/>
              <p:nvPr/>
            </p:nvSpPr>
            <p:spPr>
              <a:xfrm>
                <a:off x="5461281" y="4951106"/>
                <a:ext cx="3853070" cy="962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𝑏𝑏𝑎𝑑𝑐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0.1544,0.15536)</m:t>
                    </m:r>
                  </m:oMath>
                </a14:m>
                <a:endParaRPr lang="en-US" altLang="zh-CN" sz="2000" b="0" i="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0.155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A84371-DD5A-DA25-5C0F-7F47CB29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281" y="4951106"/>
                <a:ext cx="3853070" cy="962956"/>
              </a:xfrm>
              <a:prstGeom prst="rect">
                <a:avLst/>
              </a:prstGeom>
              <a:blipFill>
                <a:blip r:embed="rId5"/>
                <a:stretch>
                  <a:fillRect l="-1741" b="-8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9D323C09-228C-9701-01FA-858B6BF4AA4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算术编码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CAFA544E-3C7D-555C-C163-D7D4395CB873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FAC8B1E-F4D7-D98E-13FE-63E973F7A68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DAA0C2F-8D27-FB3C-CEEE-5B4577C0F81C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Arithmetic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FF176D-7775-DEAA-DD4B-0857AF902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8051" y="1932940"/>
            <a:ext cx="85020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/>
              <a:t>概念：具有相同灰度值的像素序列</a:t>
            </a:r>
            <a:r>
              <a:rPr lang="en-US" altLang="zh-CN" sz="2800" dirty="0"/>
              <a:t>-</a:t>
            </a:r>
            <a:r>
              <a:rPr lang="zh-CN" altLang="en-US" sz="2800" b="1" dirty="0"/>
              <a:t>行程</a:t>
            </a:r>
            <a:endParaRPr lang="zh-CN" altLang="en-US" sz="2800" dirty="0"/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/>
              <a:t>编码思想：用行程的灰度和行程的长度代替行程本身，从而去除冗余</a:t>
            </a: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/>
              <a:t>原理：在给定的图像数据中寻找连续重复的数字，然后用两个字符值取代这些连续值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1A2F13B-536D-D3B1-DFF3-A35A7D82C987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行程编码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783BFBF6-DDD1-6CE0-2FAA-5497E0FDF1A9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88B6DC7-6EEC-38E9-AC54-2464243BA2A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1D6C46B-4C49-26D9-041D-A9DF23C57EA7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Run-length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537934-900D-7A19-8169-1D8C85E5C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8051" y="1932940"/>
            <a:ext cx="8692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/>
              <a:t>例：</a:t>
            </a:r>
            <a:r>
              <a:rPr lang="en-US" altLang="zh-CN" sz="2800" dirty="0" err="1"/>
              <a:t>aaabbbbcccceeddaa</a:t>
            </a:r>
            <a:endParaRPr lang="en-US" altLang="zh-CN" sz="2800" dirty="0"/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dirty="0"/>
              <a:t>          </a:t>
            </a:r>
            <a:r>
              <a:rPr lang="zh-CN" altLang="en-US" sz="2800" dirty="0"/>
              <a:t>编码：</a:t>
            </a:r>
            <a:r>
              <a:rPr lang="en-US" altLang="zh-CN" sz="2800" dirty="0"/>
              <a:t>3a4b4c2e2d2a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2800" dirty="0"/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>
                <a:sym typeface="+mn-ea"/>
              </a:rPr>
              <a:t>对于由大面积色块的图像，压缩效果很好</a:t>
            </a:r>
            <a:endParaRPr lang="zh-CN" altLang="en-US" sz="2800" dirty="0"/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 dirty="0">
                <a:sym typeface="+mn-ea"/>
              </a:rPr>
              <a:t>对于纷杂的图像，压缩效果不好，最坏的情况下，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会加倍图像</a:t>
            </a:r>
            <a:r>
              <a:rPr lang="zh-CN" altLang="en-US" sz="2800" dirty="0">
                <a:sym typeface="+mn-ea"/>
              </a:rPr>
              <a:t>。</a:t>
            </a:r>
            <a:endParaRPr lang="zh-CN" altLang="en-US" sz="2800" dirty="0"/>
          </a:p>
          <a:p>
            <a:pPr indent="0">
              <a:buFont typeface="Wingdings" panose="05000000000000000000" charset="0"/>
              <a:buNone/>
            </a:pPr>
            <a:endParaRPr lang="en-US" altLang="zh-CN" sz="2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9E9F654-935C-9872-3AE0-CCB81A7A8CC7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行程编码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A2AABF74-F34F-83A6-F68B-8086CBEF5295}"/>
              </a:ext>
            </a:extLst>
          </p:cNvPr>
          <p:cNvCxnSpPr>
            <a:cxnSpLocks/>
          </p:cNvCxnSpPr>
          <p:nvPr/>
        </p:nvCxnSpPr>
        <p:spPr>
          <a:xfrm>
            <a:off x="3354326" y="525055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6E27CD7-8B9C-F570-E73D-3918FCA9D815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B042DFE-A66D-CFD1-05BE-20366FF5618A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Run-length Coding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3B81F8-166C-0D47-AAD3-75CE556BF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58583" y="1751912"/>
            <a:ext cx="8248350" cy="434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8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188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LZW编码</a:t>
            </a:r>
            <a:r>
              <a:rPr sz="2400" spc="-5" dirty="0">
                <a:latin typeface="新宋体" panose="02010609030101010101" charset="-122"/>
                <a:cs typeface="新宋体" panose="02010609030101010101" charset="-122"/>
              </a:rPr>
              <a:t>：</a:t>
            </a:r>
            <a:r>
              <a:rPr lang="zh-CN" altLang="en-US" sz="2400" spc="-5" dirty="0">
                <a:latin typeface="新宋体" panose="02010609030101010101" charset="-122"/>
                <a:cs typeface="新宋体" panose="02010609030101010101" charset="-122"/>
              </a:rPr>
              <a:t>既能消除编码冗余、又能</a:t>
            </a:r>
            <a:r>
              <a:rPr sz="2400" b="1" spc="-5" dirty="0" err="1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消除</a:t>
            </a:r>
            <a:r>
              <a:rPr lang="zh-CN" altLang="en-US" sz="2400" b="1" spc="-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空</a:t>
            </a:r>
            <a:r>
              <a:rPr sz="2400" b="1" spc="-5" dirty="0" err="1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间冗余</a:t>
            </a:r>
            <a:endParaRPr sz="2400" b="1" dirty="0">
              <a:solidFill>
                <a:srgbClr val="FF0000"/>
              </a:solidFill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189230" indent="-457200">
              <a:lnSpc>
                <a:spcPct val="100000"/>
              </a:lnSpc>
              <a:spcBef>
                <a:spcPts val="1675"/>
              </a:spcBef>
              <a:buClr>
                <a:srgbClr val="EE2B0A"/>
              </a:buClr>
              <a:buSzPct val="71000"/>
              <a:buFont typeface="Wingdings" panose="05000000000000000000"/>
              <a:buChar char=""/>
              <a:tabLst>
                <a:tab pos="927100" algn="l"/>
              </a:tabLst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是由Lemple和Ziv最早提出，然后由Welch充实的有专利保护的LZW算法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189230" indent="-457200">
              <a:lnSpc>
                <a:spcPct val="100000"/>
              </a:lnSpc>
              <a:spcBef>
                <a:spcPts val="1690"/>
              </a:spcBef>
              <a:tabLst>
                <a:tab pos="92646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将原始数据中的</a:t>
            </a:r>
            <a:r>
              <a:rPr sz="2395" spc="-5" dirty="0" err="1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重复字符串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建立一个字串表，然后用该重复字串在字串表中的索引替代原始数据达到压缩的目的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5080" indent="-457200">
              <a:lnSpc>
                <a:spcPct val="100000"/>
              </a:lnSpc>
              <a:spcBef>
                <a:spcPts val="1685"/>
              </a:spcBef>
              <a:tabLst>
                <a:tab pos="926465" algn="l"/>
              </a:tabLst>
            </a:pPr>
            <a:r>
              <a:rPr sz="171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71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一个由8位组成的文件可以被编成12位的代码。在2</a:t>
            </a:r>
            <a:r>
              <a:rPr sz="2435" baseline="23000" dirty="0">
                <a:latin typeface="新宋体" panose="02010609030101010101" charset="-122"/>
                <a:cs typeface="新宋体" panose="02010609030101010101" charset="-122"/>
              </a:rPr>
              <a:t>1</a:t>
            </a:r>
            <a:r>
              <a:rPr sz="2435" spc="-7" baseline="23000" dirty="0">
                <a:latin typeface="新宋体" panose="02010609030101010101" charset="-122"/>
                <a:cs typeface="新宋体" panose="02010609030101010101" charset="-122"/>
              </a:rPr>
              <a:t>2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＝4096个可能的代码中，2</a:t>
            </a:r>
            <a:r>
              <a:rPr sz="2435" spc="-7" baseline="23000" dirty="0">
                <a:latin typeface="新宋体" panose="02010609030101010101" charset="-122"/>
                <a:cs typeface="新宋体" panose="02010609030101010101" charset="-122"/>
              </a:rPr>
              <a:t>8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＝256个代表所由可能的单个字符（8位），剩下的3840个代码分配给压缩过程中出现的字符串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8B52391-93B5-1FF2-A621-9C4786A0C78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6DB1E7C8-D2A2-82B1-FAD9-954FEDF397DB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759A378-6861-DA30-F4D6-5AB8145D769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D762E52-8511-ED14-09DD-8EAC21D23B54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328FA4-03EF-F37A-DFC0-1D5A7FCD5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411378D-5B65-5753-90D1-DEF27C9EA31A}"/>
              </a:ext>
            </a:extLst>
          </p:cNvPr>
          <p:cNvSpPr txBox="1"/>
          <p:nvPr/>
        </p:nvSpPr>
        <p:spPr>
          <a:xfrm>
            <a:off x="968586" y="1574209"/>
            <a:ext cx="665480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LZW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算法流程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(1)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初始化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将所有的单字符串放入串表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(2)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读第一个输入字符给前缀串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P</a:t>
            </a: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(3)Step: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读下一个输入字符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Cur;</a:t>
            </a: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	If 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没有这样的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Cur(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输入已穷尽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):</a:t>
            </a: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码字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(P) 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输出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结束。 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 </a:t>
            </a:r>
            <a:r>
              <a:rPr lang="en-US" altLang="zh-CN" sz="2400" b="1" dirty="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P+Cur</a:t>
            </a:r>
            <a:r>
              <a:rPr lang="zh-CN" altLang="en-US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已存在于串表中</a:t>
            </a:r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zh-CN" altLang="en-US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扩展前缀 </a:t>
            </a:r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P=</a:t>
            </a:r>
            <a:r>
              <a:rPr lang="en-US" altLang="zh-CN" sz="2400" b="1" dirty="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P+Cur</a:t>
            </a:r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  <a:r>
              <a:rPr lang="zh-CN" altLang="en-US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继续</a:t>
            </a:r>
            <a:r>
              <a:rPr lang="en-US" altLang="zh-CN" sz="24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Step; </a:t>
            </a:r>
          </a:p>
          <a:p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 </a:t>
            </a:r>
            <a:r>
              <a:rPr lang="en-US" altLang="zh-CN" sz="2400" b="1" dirty="0" err="1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P+Cur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不在于串表中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前缀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码字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P)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输出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en-US" altLang="zh-CN" sz="2400" b="1" dirty="0" err="1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P+Cur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加进串表</a:t>
            </a:r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P=Cur; repeat Step</a:t>
            </a:r>
            <a:r>
              <a:rPr lang="zh-CN" altLang="en-US" sz="2400" b="1" dirty="0">
                <a:solidFill>
                  <a:srgbClr val="0070C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82A7D9-7BB8-C9C6-45B2-4E1F0F2A062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2DE753B7-BB22-0469-B5BC-BC3C4900AF15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F2C2529-C315-74C6-FD91-E1E9EFFF5EB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044725-3560-5C4C-981B-209B5E57742E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F8B49-C74A-7D48-F2CE-3D3DC0C66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5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636905" y="1403350"/>
            <a:ext cx="7807960" cy="28007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例：对一个有三字符</a:t>
            </a: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A,B,C</a:t>
            </a: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组成的字符串</a:t>
            </a:r>
            <a:endParaRPr lang="en-US" altLang="zh-CN" sz="2800" b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ABBABABAC</a:t>
            </a:r>
          </a:p>
          <a:p>
            <a:pPr indent="0"/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LZW</a:t>
            </a: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编码。</a:t>
            </a:r>
          </a:p>
          <a:p>
            <a:pPr indent="0">
              <a:spcBef>
                <a:spcPts val="1200"/>
              </a:spcBef>
            </a:pP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初始化编码表，将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A,B,C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单字符串存入表中，并分别赋予码字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。设前缀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并初始化为空，字符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Cur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为当前输入的字符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28" y="4204117"/>
            <a:ext cx="1648258" cy="22351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FD81AC-7164-2134-B806-0967FED51EC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2682E606-BDCB-A80E-3AB4-5EE2A1195955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CF103A7-92D5-346F-E4B7-E43F35E6D0B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6018567-C470-544B-69D2-6E36F34B6AF9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CA2DBA-4688-3C10-0CCB-EBEF0B5F4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636905" y="1403350"/>
                <a:ext cx="8344535" cy="32501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>
                  <a:lnSpc>
                    <a:spcPct val="130000"/>
                  </a:lnSpc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将输入的字符串从左至右逐个输入到编码器。</a:t>
                </a:r>
              </a:p>
              <a:p>
                <a:pPr indent="0">
                  <a:lnSpc>
                    <a:spcPct val="130000"/>
                  </a:lnSpc>
                </a:pPr>
                <a:r>
                  <a:rPr 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输入第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个字符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Cur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＋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Cur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已在表中，所以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继续延长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宋体" panose="02010600030101010101" pitchFamily="2" charset="-122"/>
                        </a:rPr>
                        <m:t>＝</m:t>
                      </m:r>
                      <m:r>
                        <a:rPr lang="en-US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宋体" panose="02010600030101010101" pitchFamily="2" charset="-122"/>
                        </a:rPr>
                        <m:t>＋</m:t>
                      </m:r>
                      <m:r>
                        <a:rPr lang="en-US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宋体" panose="02010600030101010101" pitchFamily="2" charset="-122"/>
                        </a:rPr>
                        <m:t>＝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30000"/>
                  </a:lnSpc>
                </a:pPr>
                <a:r>
                  <a:rPr 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输入第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个字符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Cur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，字符串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＋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Cur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AB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。由于串表中没有字符串</a:t>
                </a:r>
                <a:r>
                  <a:rPr 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AB</a:t>
                </a:r>
                <a:r>
                  <a:rPr 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，则：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①由于B是字符串AB的扩展字符，A是其前缀，将前缀A的码字值1输出；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②将AB加入串表中，并依次赋予AB串像机的码字值为4；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③令P＝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5" y="1403350"/>
                <a:ext cx="8344535" cy="3250185"/>
              </a:xfrm>
              <a:prstGeom prst="rect">
                <a:avLst/>
              </a:prstGeom>
              <a:blipFill>
                <a:blip r:embed="rId2"/>
                <a:stretch>
                  <a:fillRect l="-730" r="-657" b="-262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A9DB6A-9BDD-21C9-8506-3909B99A957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A13172FB-E360-8379-BDAC-E10B23634F20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A31B61C-7B01-2351-11E8-EE310FAB0D4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23400D3-32D7-F4EC-AEEB-9F2D4B3C65C8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93EFDB-D825-BD5C-B677-9382C8C30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50825" y="1423670"/>
            <a:ext cx="8825442" cy="44491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输入第3个符号B，即Cur＝B，字符串P＋Cur＝BB。由于串表中没有字符串BB，则：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①由于B是字符串BB的扩展字符，B是其前缀，将前缀B的码字值2输出；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②将BB加入串表中，并依次赋予BB串的码字值为5；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③</a:t>
            </a:r>
            <a:r>
              <a:rPr sz="2000" b="0" dirty="0" err="1">
                <a:solidFill>
                  <a:srgbClr val="000000"/>
                </a:solidFill>
                <a:cs typeface="宋体" panose="02010600030101010101" pitchFamily="2" charset="-122"/>
              </a:rPr>
              <a:t>令P＝B</a:t>
            </a: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输入第4个符号A，即Cur＝A，字符串P＋Cur＝BA。由于串表中没有字符串BA，所以：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①由于A是字符串BA的扩展字符，B是其前缀，将前缀B的码字值机2输出；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②将BA加入串表中，并依次赋予BA串的码字值为6；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③</a:t>
            </a:r>
            <a:r>
              <a:rPr sz="2000" b="0" dirty="0" err="1">
                <a:solidFill>
                  <a:srgbClr val="000000"/>
                </a:solidFill>
                <a:cs typeface="宋体" panose="02010600030101010101" pitchFamily="2" charset="-122"/>
              </a:rPr>
              <a:t>令P＝A</a:t>
            </a: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93538A-6F92-C962-2469-5BCEBF2A3D8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6720B9DA-7487-4C4F-975D-7A5237B838B7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F3B1A3B-3E74-DA12-B56B-48A8B14AF82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1742F26-E0D9-1E44-C19A-605E98F395EE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576B96-9DFE-7BFA-1085-3CDE855C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385868" y="1416897"/>
            <a:ext cx="8554932" cy="40490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输入第5个符号B，即Cur＝B，字符串P＋Cur＝AB。由于串表中已有AB串，所以前缀P＝P＋Cur＝AB。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输入第6个符号A，即Cur＝A，字符串P＋Cur＝ABA。由于串表中没有字符串ABA，所以：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①由于A是字符串ABA的扩展字符，AB是其前缀，将前缀AB的码字值4输出；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②将ABA加入串表中，并依次赋予ABA串的码字值为7；</a:t>
            </a:r>
            <a:endParaRPr lang="en-US" sz="2000" b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③</a:t>
            </a:r>
            <a:r>
              <a:rPr sz="2000" b="0" dirty="0" err="1">
                <a:solidFill>
                  <a:srgbClr val="000000"/>
                </a:solidFill>
                <a:cs typeface="宋体" panose="02010600030101010101" pitchFamily="2" charset="-122"/>
              </a:rPr>
              <a:t>令P＝A</a:t>
            </a: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输入第7个符号B，即Cur＝B，字符串P＋Cur＝AB。由于串表中已有AB串，所以前缀P＝P＋Cur＝AB。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2CC53C-AFDA-419B-08A7-C7337AFF9EA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B7B79B22-047F-7004-0936-95CD0B7AF16C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291B37E-DE03-02B9-FF56-20054206A2F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E06D9CD-9B4C-E884-9B6C-2C05B1F668B1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17203D-2D7F-E93F-65D3-2EB47AC8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636905" y="1403350"/>
            <a:ext cx="8310668" cy="32488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输入第8个符号A，即Cur＝A，字符串P＋Cur＝ABA。由于串表中已有ABA串，所以前缀P＝P＋C</a:t>
            </a:r>
            <a:r>
              <a:rPr lang="en-US" altLang="zh-CN" sz="2000" b="0" dirty="0">
                <a:solidFill>
                  <a:srgbClr val="000000"/>
                </a:solidFill>
                <a:cs typeface="宋体" panose="02010600030101010101" pitchFamily="2" charset="-122"/>
              </a:rPr>
              <a:t>ur</a:t>
            </a: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＝ABA。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输入第9个符号C，即Cur＝C，字符串P＋Cur＝ABAC。由于串表中没有字符串ABAC，所以：</a:t>
            </a:r>
          </a:p>
          <a:p>
            <a:pPr marL="914400" lvl="1" indent="-457200">
              <a:lnSpc>
                <a:spcPct val="130000"/>
              </a:lnSpc>
              <a:buFont typeface="+mj-ea"/>
              <a:buAutoNum type="circleNumDbPlain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由于C是字符串ABAC的扩展字符，ABA是其前缀，将前缀ABA的码字值7输出；</a:t>
            </a:r>
          </a:p>
          <a:p>
            <a:pPr marL="914400" lvl="1" indent="-457200">
              <a:lnSpc>
                <a:spcPct val="130000"/>
              </a:lnSpc>
              <a:buFont typeface="+mj-ea"/>
              <a:buAutoNum type="circleNumDbPlain"/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将ABAC加入串表中，并依次赋予ABAC串的码字值为8；</a:t>
            </a:r>
          </a:p>
          <a:p>
            <a:pPr lvl="1">
              <a:lnSpc>
                <a:spcPct val="130000"/>
              </a:lnSpc>
            </a:pP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③</a:t>
            </a:r>
            <a:r>
              <a:rPr lang="en-US" sz="2000" b="0" dirty="0">
                <a:solidFill>
                  <a:srgbClr val="000000"/>
                </a:solidFill>
                <a:cs typeface="宋体" panose="02010600030101010101" pitchFamily="2" charset="-122"/>
              </a:rPr>
              <a:t>   </a:t>
            </a:r>
            <a:r>
              <a:rPr sz="2000" b="0" dirty="0" err="1">
                <a:solidFill>
                  <a:srgbClr val="000000"/>
                </a:solidFill>
                <a:cs typeface="宋体" panose="02010600030101010101" pitchFamily="2" charset="-122"/>
              </a:rPr>
              <a:t>令P＝C</a:t>
            </a:r>
            <a:r>
              <a:rPr sz="2000" b="0" dirty="0">
                <a:solidFill>
                  <a:srgbClr val="000000"/>
                </a:solidFill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5CB580-9C6B-C8E1-AAB5-F992C90740E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E2C535B8-B39C-5E6A-72DB-FAE7EC907426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505326E-3634-947A-0F20-5958D1003E0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190024-8CF9-8517-1696-19EFB2FE9A7D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B2953C-DDBA-B8BC-4402-2FD85F4F27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646320" y="1590823"/>
            <a:ext cx="8005444" cy="2963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40"/>
              </a:lnSpc>
              <a:tabLst>
                <a:tab pos="140335" algn="l"/>
              </a:tabLst>
            </a:pPr>
            <a:r>
              <a:rPr sz="260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60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spc="5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一幅</a:t>
            </a:r>
            <a:r>
              <a:rPr sz="2600" b="1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1024</a:t>
            </a:r>
            <a:r>
              <a:rPr sz="2600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b="1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×</a:t>
            </a:r>
            <a:r>
              <a:rPr sz="2600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b="1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768</a:t>
            </a:r>
            <a:r>
              <a:rPr sz="2600" spc="5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分辨率、</a:t>
            </a:r>
            <a:r>
              <a:rPr sz="2600" b="1" spc="5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24</a:t>
            </a:r>
            <a:r>
              <a:rPr sz="2600" spc="5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</a:t>
            </a:r>
            <a:r>
              <a:rPr sz="2600" spc="5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真彩色图像的</a:t>
            </a:r>
            <a:r>
              <a:rPr sz="2600" spc="2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600" spc="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据量约</a:t>
            </a:r>
            <a:endParaRPr lang="en-US" altLang="en-US" sz="2600" dirty="0"/>
          </a:p>
          <a:p>
            <a:pPr marL="459105" algn="l" rtl="0" eaLnBrk="0">
              <a:lnSpc>
                <a:spcPts val="3180"/>
              </a:lnSpc>
              <a:spcBef>
                <a:spcPts val="605"/>
              </a:spcBef>
            </a:pPr>
            <a:r>
              <a:rPr sz="2600" spc="-2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600" b="1" spc="-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2.26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MB</a:t>
            </a:r>
            <a:endParaRPr lang="en-US" altLang="en-US" sz="2600" dirty="0"/>
          </a:p>
          <a:p>
            <a:pPr marL="12700" algn="l" rtl="0" eaLnBrk="0">
              <a:lnSpc>
                <a:spcPts val="3160"/>
              </a:lnSpc>
              <a:spcBef>
                <a:spcPts val="1190"/>
              </a:spcBef>
              <a:tabLst>
                <a:tab pos="140335" algn="l"/>
              </a:tabLst>
            </a:pPr>
            <a:r>
              <a:rPr sz="2600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	</a:t>
            </a:r>
            <a:r>
              <a:rPr sz="2600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600" spc="2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分钟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320</a:t>
            </a:r>
            <a:r>
              <a:rPr sz="2600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×</a:t>
            </a:r>
            <a:r>
              <a:rPr sz="2600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240</a:t>
            </a:r>
            <a:r>
              <a:rPr sz="2600" spc="2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分辨率、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24</a:t>
            </a:r>
            <a:r>
              <a:rPr sz="2600" spc="2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</a:t>
            </a:r>
            <a:r>
              <a:rPr sz="2600" spc="2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真彩色、</a:t>
            </a:r>
            <a:r>
              <a:rPr sz="2600" b="1" spc="2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2600" b="1" spc="1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</a:t>
            </a:r>
            <a:r>
              <a:rPr sz="2600" spc="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帧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</a:t>
            </a:r>
            <a:r>
              <a:rPr sz="2600" spc="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</a:t>
            </a:r>
            <a:r>
              <a:rPr sz="2600" spc="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600" b="1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PAL</a:t>
            </a:r>
            <a:endParaRPr lang="en-US" altLang="en-US" sz="2600" dirty="0"/>
          </a:p>
          <a:p>
            <a:pPr marL="456565" algn="l" rtl="0" eaLnBrk="0">
              <a:lnSpc>
                <a:spcPts val="3160"/>
              </a:lnSpc>
              <a:spcBef>
                <a:spcPts val="585"/>
              </a:spcBef>
            </a:pPr>
            <a:r>
              <a:rPr sz="26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制式彩色电视信号的数据</a:t>
            </a:r>
            <a:r>
              <a:rPr sz="2600" spc="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量约为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329.6MB</a:t>
            </a:r>
            <a:endParaRPr lang="en-US" altLang="en-US" sz="2600" dirty="0"/>
          </a:p>
          <a:p>
            <a:pPr marL="12700" algn="l" rtl="0" eaLnBrk="0">
              <a:lnSpc>
                <a:spcPts val="3140"/>
              </a:lnSpc>
              <a:spcBef>
                <a:spcPts val="1210"/>
              </a:spcBef>
              <a:tabLst>
                <a:tab pos="140335" algn="l"/>
              </a:tabLst>
            </a:pPr>
            <a:r>
              <a:rPr sz="260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60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spc="6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监测卫星采用</a:t>
            </a:r>
            <a:r>
              <a:rPr sz="2600" b="1" spc="6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</a:t>
            </a:r>
            <a:r>
              <a:rPr sz="2600" spc="6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波段</a:t>
            </a:r>
            <a:r>
              <a:rPr sz="2600" spc="6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，按</a:t>
            </a:r>
            <a:r>
              <a:rPr sz="2600" spc="6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每天</a:t>
            </a:r>
            <a:r>
              <a:rPr sz="2600" b="1" spc="6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30</a:t>
            </a:r>
            <a:r>
              <a:rPr sz="2600" spc="60" dirty="0">
                <a:ln w="9448" cap="flat" cmpd="sng">
                  <a:solidFill>
                    <a:srgbClr val="0000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幅</a:t>
            </a:r>
            <a:r>
              <a:rPr sz="2600" spc="6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的频率传输</a:t>
            </a:r>
            <a:r>
              <a:rPr sz="2600" b="1" spc="6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234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</a:t>
            </a:r>
            <a:r>
              <a:rPr sz="2600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×</a:t>
            </a:r>
            <a:endParaRPr lang="en-US" altLang="en-US" sz="2600" dirty="0"/>
          </a:p>
          <a:p>
            <a:pPr marL="447675" algn="l" rtl="0" eaLnBrk="0">
              <a:lnSpc>
                <a:spcPts val="3160"/>
              </a:lnSpc>
              <a:spcBef>
                <a:spcPts val="605"/>
              </a:spcBef>
            </a:pPr>
            <a:r>
              <a:rPr sz="2600" b="1" spc="1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3240</a:t>
            </a:r>
            <a:r>
              <a:rPr sz="26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分辨率图像的数据量约</a:t>
            </a:r>
            <a:r>
              <a:rPr sz="2600" spc="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600" b="1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2.5GB</a:t>
            </a:r>
            <a:endParaRPr lang="en-US" altLang="en-US" sz="2600" dirty="0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9020" y="3693454"/>
            <a:ext cx="127653" cy="25497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9020" y="2663230"/>
            <a:ext cx="127653" cy="25497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9020" y="1632625"/>
            <a:ext cx="127653" cy="254975"/>
          </a:xfrm>
          <a:prstGeom prst="rect">
            <a:avLst/>
          </a:prstGeom>
        </p:spPr>
      </p:pic>
      <p:sp>
        <p:nvSpPr>
          <p:cNvPr id="33" name="textbox 33"/>
          <p:cNvSpPr/>
          <p:nvPr/>
        </p:nvSpPr>
        <p:spPr>
          <a:xfrm>
            <a:off x="1505343" y="5363118"/>
            <a:ext cx="4920615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2700" spc="-1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数字图像和视频的数据量庞</a:t>
            </a:r>
            <a:r>
              <a:rPr sz="2700" spc="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大！</a:t>
            </a:r>
            <a:endParaRPr lang="en-US" altLang="en-US" sz="2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DA320B-BCCA-B736-43F0-8A2E456F7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BBEB843B-0C60-9596-8560-FB9001AD804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数字图像存储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E20753E5-F615-0F6E-8531-B829B9FA70EE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95134B6-4DBC-1594-B26B-1DE5EBA41A5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A732C1-406E-0BE0-188F-BD2A0E7B02AD}"/>
              </a:ext>
            </a:extLst>
          </p:cNvPr>
          <p:cNvSpPr txBox="1"/>
          <p:nvPr/>
        </p:nvSpPr>
        <p:spPr>
          <a:xfrm>
            <a:off x="502920" y="624840"/>
            <a:ext cx="558863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The Storage for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3105595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1849602"/>
            <a:ext cx="8314690" cy="361696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04F82BE-9369-22D3-9791-C1286016E89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7A48DF82-5DAD-089B-385A-D49B1D15C8E2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94EE7AF-4801-4FF8-9FCE-A0ED263852B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CDB0940-C21D-C10A-73BC-12C7B57760F5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961C31-80D3-6FBD-7C54-28A06314B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90478" y="1791683"/>
            <a:ext cx="3344032" cy="36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3295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一个4×4、8位图像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477" y="3436951"/>
            <a:ext cx="3264919" cy="36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295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一个512字节的字典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6313255"/>
              </p:ext>
            </p:extLst>
          </p:nvPr>
        </p:nvGraphicFramePr>
        <p:xfrm>
          <a:off x="5278242" y="1707410"/>
          <a:ext cx="1981200" cy="1305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39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126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86319"/>
              </p:ext>
            </p:extLst>
          </p:nvPr>
        </p:nvGraphicFramePr>
        <p:xfrm>
          <a:off x="4829541" y="3406635"/>
          <a:ext cx="2931160" cy="273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字典位置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514350" algn="l"/>
                        </a:tabLst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条	目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0</a:t>
                      </a: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0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1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1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…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…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255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255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256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——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…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…</a:t>
                      </a: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710" dirty="0">
                          <a:latin typeface="新宋体" panose="02010609030101010101" charset="-122"/>
                          <a:cs typeface="新宋体" panose="02010609030101010101" charset="-122"/>
                        </a:rPr>
                        <a:t>511</a:t>
                      </a:r>
                      <a:endParaRPr sz="171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10" dirty="0">
                          <a:latin typeface="Times New Roman" panose="02020603050405020304"/>
                          <a:cs typeface="Times New Roman" panose="02020603050405020304"/>
                        </a:rPr>
                        <a:t>——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44C3EE15-A16A-DDAC-E5EF-FFEC06230E3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B8B2D962-4415-9E6E-4A1D-646BA9FB66ED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DA98297-8493-E893-7225-B7752FF000E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07A9B8E-7C24-7E60-6D24-6B58EA19C9F8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C30AAB-6643-0261-8A6B-967E30157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7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5E2BD3C-4BFC-487E-66D4-98D008BCE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75" y="1591503"/>
            <a:ext cx="7362614" cy="16369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ED4B32C-888D-6AA8-C8F1-FF367CD6B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15"/>
          <a:stretch/>
        </p:blipFill>
        <p:spPr>
          <a:xfrm>
            <a:off x="964881" y="2999352"/>
            <a:ext cx="7195240" cy="2019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8F36F420-D9D3-DD65-8503-31095BE14AD9}"/>
                  </a:ext>
                </a:extLst>
              </p:cNvPr>
              <p:cNvSpPr txBox="1"/>
              <p:nvPr/>
            </p:nvSpPr>
            <p:spPr>
              <a:xfrm>
                <a:off x="964881" y="5252855"/>
                <a:ext cx="4904873" cy="122911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98450" indent="-285750">
                  <a:lnSpc>
                    <a:spcPts val="3295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编码前：</a:t>
                </a:r>
                <a14:m>
                  <m:oMath xmlns:m="http://schemas.openxmlformats.org/officeDocument/2006/math"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4×4×8</m:t>
                    </m:r>
                    <m:r>
                      <a:rPr lang="en-US" altLang="zh-CN" sz="2395" b="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=128 </m:t>
                    </m:r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𝑏𝑖𝑡</m:t>
                    </m:r>
                  </m:oMath>
                </a14:m>
                <a:endParaRPr lang="en-US" altLang="zh-CN" sz="2395" spc="-5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298450" indent="-285750">
                  <a:lnSpc>
                    <a:spcPts val="3295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395" spc="-5" dirty="0">
                    <a:latin typeface="新宋体" panose="02010609030101010101" charset="-122"/>
                    <a:cs typeface="新宋体" panose="02010609030101010101" charset="-122"/>
                  </a:rPr>
                  <a:t>编码后：</a:t>
                </a:r>
                <a14:m>
                  <m:oMath xmlns:m="http://schemas.openxmlformats.org/officeDocument/2006/math">
                    <m:r>
                      <a:rPr lang="en-US" altLang="zh-CN" sz="2395" b="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9</m:t>
                    </m:r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×</m:t>
                    </m:r>
                    <m:r>
                      <a:rPr lang="en-US" altLang="zh-CN" sz="2395" b="0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10=90 </m:t>
                    </m:r>
                    <m:r>
                      <a:rPr lang="en-US" altLang="zh-CN" sz="2395" i="1" spc="-5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𝑏𝑖𝑡</m:t>
                    </m:r>
                  </m:oMath>
                </a14:m>
                <a:endParaRPr lang="en-US" altLang="zh-CN" sz="2395" dirty="0">
                  <a:latin typeface="新宋体" panose="02010609030101010101" charset="-122"/>
                  <a:cs typeface="新宋体" panose="02010609030101010101" charset="-122"/>
                </a:endParaRPr>
              </a:p>
              <a:p>
                <a:pPr marL="298450" indent="-285750">
                  <a:lnSpc>
                    <a:spcPts val="3295"/>
                  </a:lnSpc>
                  <a:buFont typeface="Arial" panose="020B0604020202020204" pitchFamily="34" charset="0"/>
                  <a:buChar char="•"/>
                  <a:tabLst>
                    <a:tab pos="469265" algn="l"/>
                  </a:tabLst>
                </a:pPr>
                <a:r>
                  <a:rPr lang="zh-CN" altLang="en-US" sz="2395" dirty="0">
                    <a:latin typeface="新宋体" panose="02010609030101010101" charset="-122"/>
                    <a:cs typeface="新宋体" panose="02010609030101010101" charset="-122"/>
                  </a:rPr>
                  <a:t>压缩率：</a:t>
                </a:r>
                <a14:m>
                  <m:oMath xmlns:m="http://schemas.openxmlformats.org/officeDocument/2006/math">
                    <m:r>
                      <a:rPr lang="en-US" altLang="zh-CN" sz="2395" i="1" dirty="0" smtClean="0">
                        <a:latin typeface="Cambria Math" panose="02040503050406030204" pitchFamily="18" charset="0"/>
                        <a:cs typeface="新宋体" panose="02010609030101010101" charset="-122"/>
                      </a:rPr>
                      <m:t>1.42</m:t>
                    </m:r>
                  </m:oMath>
                </a14:m>
                <a:endParaRPr lang="zh-CN" altLang="en-US" sz="2395" dirty="0">
                  <a:latin typeface="新宋体" panose="02010609030101010101" charset="-122"/>
                  <a:cs typeface="新宋体" panose="02010609030101010101" charset="-122"/>
                </a:endParaRPr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8F36F420-D9D3-DD65-8503-31095BE1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81" y="5252855"/>
                <a:ext cx="4904873" cy="1229119"/>
              </a:xfrm>
              <a:prstGeom prst="rect">
                <a:avLst/>
              </a:prstGeom>
              <a:blipFill>
                <a:blip r:embed="rId5"/>
                <a:stretch>
                  <a:fillRect l="-3230" t="-796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2EC7686-A45F-9143-72DC-41841E18C130}"/>
              </a:ext>
            </a:extLst>
          </p:cNvPr>
          <p:cNvSpPr txBox="1"/>
          <p:nvPr/>
        </p:nvSpPr>
        <p:spPr>
          <a:xfrm>
            <a:off x="1314027" y="1293747"/>
            <a:ext cx="489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前缀</a:t>
            </a:r>
            <a:r>
              <a:rPr lang="en-US" altLang="zh-CN" dirty="0"/>
              <a:t>P              Cur       </a:t>
            </a:r>
            <a:r>
              <a:rPr lang="zh-CN" altLang="en-US" dirty="0"/>
              <a:t>不存在，</a:t>
            </a:r>
            <a:r>
              <a:rPr lang="zh-CN" altLang="en-US"/>
              <a:t>输出前缀码字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A022BB-5F89-4388-1281-8AA652F2EDA6}"/>
              </a:ext>
            </a:extLst>
          </p:cNvPr>
          <p:cNvSpPr/>
          <p:nvPr/>
        </p:nvSpPr>
        <p:spPr>
          <a:xfrm>
            <a:off x="3853026" y="1691987"/>
            <a:ext cx="1397000" cy="330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B6725E-3586-58ED-A188-343540C9B4D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31AD53E-424D-06CF-74E9-5472216F1CFB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CBD9E2E-F501-86EB-0A16-D8553A867EF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BA93EBF-58E6-D03A-D904-26E68872FBDD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042D6A-006F-32C9-82C8-9FFF4246A9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35000" y="1718045"/>
            <a:ext cx="8048413" cy="4242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735" b="1" spc="-5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LZW编码</a:t>
            </a:r>
            <a:r>
              <a:rPr lang="en-US" sz="2735" b="1" spc="-5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sz="2735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27100" marR="183515" indent="-457200" algn="just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每当表中没有的字符串第一次出现时，它就被原样保存，同时将分配给它的代码也保存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183515" indent="-457200" algn="just">
              <a:lnSpc>
                <a:spcPct val="100000"/>
              </a:lnSpc>
              <a:spcBef>
                <a:spcPts val="1690"/>
              </a:spcBef>
              <a:buFont typeface="Wingdings" panose="05000000000000000000" pitchFamily="2" charset="2"/>
              <a:buChar char="Ø"/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之后，当这个串再次出现时，只将它的代码保存，这就去掉了文件冗余信息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927100" marR="183515" indent="-457200" algn="just">
              <a:lnSpc>
                <a:spcPct val="100000"/>
              </a:lnSpc>
              <a:spcBef>
                <a:spcPts val="1690"/>
              </a:spcBef>
              <a:buFont typeface="Wingdings" panose="05000000000000000000" pitchFamily="2" charset="2"/>
              <a:buChar char="Ø"/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字符串表是在压缩过程中动态生成，而且字符串表也不必保存在压缩文件里，因为解压缩算法可以由压缩文件中的信息重构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469900" indent="0">
              <a:lnSpc>
                <a:spcPts val="3295"/>
              </a:lnSpc>
              <a:spcBef>
                <a:spcPts val="1690"/>
              </a:spcBef>
              <a:buClr>
                <a:srgbClr val="EE2B0A"/>
              </a:buClr>
              <a:buSzPct val="71000"/>
              <a:buFont typeface="Wingdings" panose="05000000000000000000"/>
              <a:buNone/>
              <a:tabLst>
                <a:tab pos="927100" algn="l"/>
              </a:tabLst>
            </a:pP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DB93378-2635-7106-5854-CC30358CC05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36DBA870-6CBC-93DD-9CCF-785E17D8D0EA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AAB9768-84E2-4FAC-EC0C-24381CBDFDB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1671190-9717-F5AB-4A00-972EC8935004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D98637-2A22-6C58-4AA8-21F56C24D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8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EC7686-A45F-9143-72DC-41841E18C130}"/>
              </a:ext>
            </a:extLst>
          </p:cNvPr>
          <p:cNvSpPr txBox="1"/>
          <p:nvPr/>
        </p:nvSpPr>
        <p:spPr>
          <a:xfrm>
            <a:off x="793327" y="1326382"/>
            <a:ext cx="55707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解码：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对以下接收码字进行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LZW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解码：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5E6511-D92B-F9FB-D1AB-65486462A2D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6E643495-420B-BA97-66BE-E7FB1BFF4505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8A3483B-B3D7-852F-D58A-CFDC60A1949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29102C2-B452-7EFA-6F39-87A2B0E265CB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D7A68D-3339-F126-DDE9-1335613A4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30B476-BE7A-8EC7-A116-470FC17042C6}"/>
                  </a:ext>
                </a:extLst>
              </p:cNvPr>
              <p:cNvSpPr txBox="1"/>
              <p:nvPr/>
            </p:nvSpPr>
            <p:spPr>
              <a:xfrm>
                <a:off x="621733" y="2357433"/>
                <a:ext cx="74448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39 39 126 126 256 258 260 259 257 126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30B476-BE7A-8EC7-A116-470FC17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" y="2357433"/>
                <a:ext cx="74448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4390E02-3F3D-CC94-7451-DFB43B669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8" y="3277226"/>
            <a:ext cx="9144000" cy="29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88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EC7686-A45F-9143-72DC-41841E18C130}"/>
              </a:ext>
            </a:extLst>
          </p:cNvPr>
          <p:cNvSpPr txBox="1"/>
          <p:nvPr/>
        </p:nvSpPr>
        <p:spPr>
          <a:xfrm>
            <a:off x="793327" y="1326382"/>
            <a:ext cx="55707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解码：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对以下接收码字进行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LZW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解码：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5E6511-D92B-F9FB-D1AB-65486462A2D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LZW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编码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6E643495-420B-BA97-66BE-E7FB1BFF4505}"/>
              </a:ext>
            </a:extLst>
          </p:cNvPr>
          <p:cNvCxnSpPr>
            <a:cxnSpLocks/>
          </p:cNvCxnSpPr>
          <p:nvPr/>
        </p:nvCxnSpPr>
        <p:spPr>
          <a:xfrm>
            <a:off x="2452626" y="548640"/>
            <a:ext cx="378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8A3483B-B3D7-852F-D58A-CFDC60A1949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29102C2-B452-7EFA-6F39-87A2B0E265CB}"/>
              </a:ext>
            </a:extLst>
          </p:cNvPr>
          <p:cNvSpPr txBox="1"/>
          <p:nvPr/>
        </p:nvSpPr>
        <p:spPr>
          <a:xfrm>
            <a:off x="502919" y="624840"/>
            <a:ext cx="7444859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LZW Coding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D7A68D-3339-F126-DDE9-1335613A4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79" y="212878"/>
            <a:ext cx="872370" cy="853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30B476-BE7A-8EC7-A116-470FC17042C6}"/>
                  </a:ext>
                </a:extLst>
              </p:cNvPr>
              <p:cNvSpPr txBox="1"/>
              <p:nvPr/>
            </p:nvSpPr>
            <p:spPr>
              <a:xfrm>
                <a:off x="621733" y="2357433"/>
                <a:ext cx="74448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39 39 126 126 256 258 260 259 257 126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30B476-BE7A-8EC7-A116-470FC17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" y="2357433"/>
                <a:ext cx="74448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A675AFC-FF0F-C176-A0FB-B9C855FE71E1}"/>
              </a:ext>
            </a:extLst>
          </p:cNvPr>
          <p:cNvSpPr txBox="1"/>
          <p:nvPr/>
        </p:nvSpPr>
        <p:spPr>
          <a:xfrm>
            <a:off x="217864" y="3119239"/>
            <a:ext cx="87082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表中包含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512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个位置（其中，前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个对应于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的强度值）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解码算法首先获取第一个编码值，从字典中输出相应的值，并将“已识别的序列”设置为第一个值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对于每个额外的编码值：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）输出像素值的字典条目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）添加其内容是“已识别序列”加上正被处理的编码值的第一元素的新字典条目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）将“已识别序列”设置为正被处理的编码值。对于例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8.7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中的编码输出，操作序列如前页表所示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注意，例如，在表的第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行中，位置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259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的新字典条目是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126-39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，是当前识别的序列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和正在处理的编码值的第一个元素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字典位置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39-39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条目的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的串联。然后从表的第三列读取输出再产生</a:t>
            </a:r>
          </a:p>
        </p:txBody>
      </p:sp>
    </p:spTree>
    <p:extLst>
      <p:ext uri="{BB962C8B-B14F-4D97-AF65-F5344CB8AC3E}">
        <p14:creationId xmlns:p14="http://schemas.microsoft.com/office/powerpoint/2010/main" val="302106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646320" y="1590823"/>
            <a:ext cx="8005444" cy="2963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indent="0" algn="l" rtl="0" eaLnBrk="0">
              <a:lnSpc>
                <a:spcPts val="3140"/>
              </a:lnSpc>
              <a:buClr>
                <a:srgbClr val="28788A"/>
              </a:buClr>
              <a:buFont typeface="Wingdings" panose="05000000000000000000" charset="0"/>
              <a:buChar char=""/>
              <a:tabLst>
                <a:tab pos="140335" algn="l"/>
              </a:tabLst>
            </a:pPr>
            <a:r>
              <a:rPr sz="2600" spc="10" dirty="0" err="1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图像的数据量通常很大，对存储、处理和传输带来许多问题（对比视频</a:t>
            </a:r>
            <a:r>
              <a:rPr sz="26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</a:p>
          <a:p>
            <a:pPr marL="12700" indent="0" algn="l" rtl="0" eaLnBrk="0">
              <a:lnSpc>
                <a:spcPts val="3140"/>
              </a:lnSpc>
              <a:spcBef>
                <a:spcPts val="1200"/>
              </a:spcBef>
              <a:buClr>
                <a:srgbClr val="28788A"/>
              </a:buClr>
              <a:buFont typeface="Wingdings" panose="05000000000000000000" charset="0"/>
              <a:buChar char=""/>
              <a:tabLst>
                <a:tab pos="140335" algn="l"/>
              </a:tabLst>
            </a:pPr>
            <a:r>
              <a:rPr sz="26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不断扩大的图像应用</a:t>
            </a:r>
            <a:endParaRPr sz="2600" spc="10" dirty="0">
              <a:ln w="9448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50950" indent="-323850">
              <a:lnSpc>
                <a:spcPct val="100000"/>
              </a:lnSpc>
              <a:spcBef>
                <a:spcPts val="600"/>
              </a:spcBef>
              <a:buClr>
                <a:srgbClr val="28788A"/>
              </a:buClr>
              <a:buSzPct val="71000"/>
              <a:buFont typeface="Wingdings" panose="05000000000000000000"/>
              <a:buChar char=""/>
              <a:tabLst>
                <a:tab pos="1250950" algn="l"/>
              </a:tabLst>
            </a:pPr>
            <a:r>
              <a:rPr sz="2600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Internet上的大量图像</a:t>
            </a:r>
          </a:p>
          <a:p>
            <a:pPr marL="927100" indent="0">
              <a:lnSpc>
                <a:spcPct val="100000"/>
              </a:lnSpc>
              <a:spcBef>
                <a:spcPts val="600"/>
              </a:spcBef>
              <a:buClr>
                <a:srgbClr val="28788A"/>
              </a:buClr>
              <a:buSzPct val="71000"/>
              <a:buFont typeface="Wingdings" panose="05000000000000000000"/>
              <a:buChar char=""/>
              <a:tabLst>
                <a:tab pos="1250950" algn="l"/>
              </a:tabLst>
            </a:pPr>
            <a:r>
              <a:rPr lang="en-US" sz="2600" spc="-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sz="2600" spc="-5" dirty="0" err="1">
                <a:latin typeface="新宋体" panose="02010609030101010101" charset="-122"/>
                <a:cs typeface="新宋体" panose="02010609030101010101" charset="-122"/>
                <a:sym typeface="+mn-ea"/>
              </a:rPr>
              <a:t>数字图书馆</a:t>
            </a:r>
            <a:endParaRPr sz="2600" spc="-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  <a:p>
            <a:pPr marL="927100" indent="0">
              <a:lnSpc>
                <a:spcPct val="100000"/>
              </a:lnSpc>
              <a:spcBef>
                <a:spcPts val="600"/>
              </a:spcBef>
              <a:buClr>
                <a:srgbClr val="28788A"/>
              </a:buClr>
              <a:buSzPct val="71000"/>
              <a:buFont typeface="Wingdings" panose="05000000000000000000"/>
              <a:buChar char=""/>
              <a:tabLst>
                <a:tab pos="1250950" algn="l"/>
              </a:tabLst>
            </a:pPr>
            <a:r>
              <a:rPr lang="en-US" sz="2600" spc="-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sz="2600" spc="-5" dirty="0" err="1">
                <a:latin typeface="新宋体" panose="02010609030101010101" charset="-122"/>
                <a:cs typeface="新宋体" panose="02010609030101010101" charset="-122"/>
                <a:sym typeface="+mn-ea"/>
              </a:rPr>
              <a:t>遥感图像</a:t>
            </a:r>
            <a:endParaRPr sz="2600" spc="-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  <a:p>
            <a:pPr marL="927100" indent="0">
              <a:lnSpc>
                <a:spcPct val="100000"/>
              </a:lnSpc>
              <a:spcBef>
                <a:spcPts val="600"/>
              </a:spcBef>
              <a:buClr>
                <a:srgbClr val="28788A"/>
              </a:buClr>
              <a:buSzPct val="71000"/>
              <a:buFont typeface="Wingdings" panose="05000000000000000000"/>
              <a:buChar char=""/>
              <a:tabLst>
                <a:tab pos="1250950" algn="l"/>
              </a:tabLst>
            </a:pPr>
            <a:r>
              <a:rPr lang="en-US" sz="2600" spc="-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 </a:t>
            </a:r>
            <a:r>
              <a:rPr sz="2600" spc="-5" dirty="0" err="1">
                <a:latin typeface="新宋体" panose="02010609030101010101" charset="-122"/>
                <a:cs typeface="新宋体" panose="02010609030101010101" charset="-122"/>
                <a:sym typeface="+mn-ea"/>
              </a:rPr>
              <a:t>视频，如电视会议、数字电视、IPTV</a:t>
            </a:r>
            <a:endParaRPr sz="2600" spc="-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  <a:p>
            <a:pPr marL="927100" indent="0">
              <a:lnSpc>
                <a:spcPct val="100000"/>
              </a:lnSpc>
              <a:spcBef>
                <a:spcPts val="600"/>
              </a:spcBef>
              <a:buClr>
                <a:srgbClr val="28788A"/>
              </a:buClr>
              <a:buSzPct val="71000"/>
              <a:buFont typeface="Wingdings" panose="05000000000000000000"/>
              <a:buChar char=""/>
              <a:tabLst>
                <a:tab pos="1250950" algn="l"/>
              </a:tabLst>
            </a:pPr>
            <a:r>
              <a:rPr lang="en-US" sz="2600" spc="-5" dirty="0">
                <a:latin typeface="Times New Roman" panose="02020603050405020304"/>
                <a:cs typeface="Times New Roman" panose="02020603050405020304"/>
                <a:sym typeface="+mn-ea"/>
              </a:rPr>
              <a:t>  </a:t>
            </a:r>
            <a:r>
              <a:rPr sz="2600" spc="-5" dirty="0">
                <a:latin typeface="Times New Roman" panose="02020603050405020304"/>
                <a:cs typeface="Times New Roman" panose="02020603050405020304"/>
                <a:sym typeface="+mn-ea"/>
              </a:rPr>
              <a:t>……</a:t>
            </a:r>
            <a:endParaRPr lang="en-US" altLang="en-US" sz="2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3080E-4CE2-DDC6-2963-ADD10A9E3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6C0C162-2DE2-3B0A-2117-BB9C5131AC3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数字图像存储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8B3983D4-809D-5DA5-4C0F-992869B389B2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8351A85-A5FE-75D7-6E61-EDA67E2B316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6240C8-4154-FC55-D992-DEFDDEF1DFD8}"/>
              </a:ext>
            </a:extLst>
          </p:cNvPr>
          <p:cNvSpPr txBox="1"/>
          <p:nvPr/>
        </p:nvSpPr>
        <p:spPr>
          <a:xfrm>
            <a:off x="502920" y="624840"/>
            <a:ext cx="558863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The Storage for Digital Images</a:t>
            </a: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3EAD5C32-B72D-7879-E0AB-90CF5808B0A8}"/>
              </a:ext>
            </a:extLst>
          </p:cNvPr>
          <p:cNvSpPr/>
          <p:nvPr/>
        </p:nvSpPr>
        <p:spPr>
          <a:xfrm>
            <a:off x="2610243" y="5821045"/>
            <a:ext cx="4920615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2700" spc="-1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数字图像和视频的数据量庞</a:t>
            </a:r>
            <a:r>
              <a:rPr sz="2700" spc="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大！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/>
          <p:nvPr/>
        </p:nvSpPr>
        <p:spPr>
          <a:xfrm>
            <a:off x="569278" y="1502577"/>
            <a:ext cx="8005444" cy="213487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42900" indent="-342900" algn="l" rtl="0" eaLnBrk="0">
              <a:lnSpc>
                <a:spcPct val="83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355600" indent="-342900" algn="l" rtl="0" eaLnBrk="0">
              <a:lnSpc>
                <a:spcPts val="3140"/>
              </a:lnSpc>
              <a:buClr>
                <a:srgbClr val="28788A"/>
              </a:buClr>
              <a:buFont typeface="Arial" panose="020B0604020202020204" pitchFamily="34" charset="0"/>
              <a:buChar char="•"/>
              <a:tabLst>
                <a:tab pos="140335" algn="l"/>
              </a:tabLst>
            </a:pPr>
            <a:r>
              <a:rPr lang="zh-CN" altLang="en-US" sz="24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数据压缩主要研究数据的表示、传输、变换和编码方式</a:t>
            </a:r>
            <a:endParaRPr lang="en-US" altLang="zh-CN" sz="2400" spc="10" dirty="0">
              <a:ln w="9448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55600" indent="-342900" algn="l" rtl="0" eaLnBrk="0">
              <a:lnSpc>
                <a:spcPts val="3140"/>
              </a:lnSpc>
              <a:buClr>
                <a:srgbClr val="28788A"/>
              </a:buClr>
              <a:buFont typeface="Arial" panose="020B0604020202020204" pitchFamily="34" charset="0"/>
              <a:buChar char="•"/>
              <a:tabLst>
                <a:tab pos="140335" algn="l"/>
              </a:tabLst>
            </a:pPr>
            <a:r>
              <a:rPr lang="zh-CN" altLang="en-US" sz="24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目的是减少</a:t>
            </a:r>
            <a:r>
              <a:rPr lang="zh-CN" altLang="en-US" sz="2400" b="1" spc="50" dirty="0"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+mn-ea"/>
              </a:rPr>
              <a:t>存储数据所需的空间</a:t>
            </a:r>
            <a:r>
              <a:rPr lang="zh-CN" altLang="en-US" sz="24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2400" b="1" spc="50" dirty="0">
                <a:solidFill>
                  <a:srgbClr val="0000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+mn-ea"/>
              </a:rPr>
              <a:t>传输所用的时间</a:t>
            </a:r>
            <a:r>
              <a:rPr lang="zh-CN" altLang="en-US" sz="24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400" spc="10" dirty="0">
              <a:ln w="9448" cap="flat" cmpd="sng">
                <a:solidFill>
                  <a:srgbClr val="000000">
                    <a:alpha val="100000"/>
                  </a:srgbClr>
                </a:solidFill>
                <a:prstDash val="solid"/>
                <a:miter lim="10"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55600" indent="-342900" algn="l" rtl="0" eaLnBrk="0">
              <a:lnSpc>
                <a:spcPts val="3140"/>
              </a:lnSpc>
              <a:buClr>
                <a:srgbClr val="28788A"/>
              </a:buClr>
              <a:buFont typeface="Arial" panose="020B0604020202020204" pitchFamily="34" charset="0"/>
              <a:buChar char="•"/>
              <a:tabLst>
                <a:tab pos="140335" algn="l"/>
              </a:tabLst>
            </a:pPr>
            <a:r>
              <a:rPr lang="zh-CN" altLang="en-US" sz="2400" spc="10" dirty="0">
                <a:ln w="9448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随着网络和多媒体技术的兴起，图像编码与压缩作为数据压缩的一种重要分支，正在受到越来越多的关注。</a:t>
            </a:r>
          </a:p>
        </p:txBody>
      </p:sp>
      <p:sp>
        <p:nvSpPr>
          <p:cNvPr id="33" name="textbox 33"/>
          <p:cNvSpPr/>
          <p:nvPr/>
        </p:nvSpPr>
        <p:spPr>
          <a:xfrm>
            <a:off x="2260993" y="6379753"/>
            <a:ext cx="4920615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2700" spc="-1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数字图像和视频的数据量庞</a:t>
            </a:r>
            <a:r>
              <a:rPr sz="2700" spc="0" dirty="0">
                <a:ln w="10154" cap="flat" cmpd="sng">
                  <a:solidFill>
                    <a:srgbClr val="0070C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70C0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大！</a:t>
            </a:r>
            <a:endParaRPr lang="en-US" altLang="en-US" sz="2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B4D5A7-B331-BAB2-A142-C71E3BEA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95" y="3858460"/>
            <a:ext cx="2188606" cy="1939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C7E7AB-8A47-29A2-78E3-E97AC37A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38" y="3834272"/>
            <a:ext cx="2072946" cy="19392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44E6F4-A839-D367-418C-43FB6B95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38" y="3629085"/>
            <a:ext cx="2416719" cy="2259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5785BB-C906-A11C-0A01-911F54441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2F867A-9396-7B6F-3EC5-3A6E0DC3196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数字图像存储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504D7E02-84B9-05AF-197F-E92E3BCACBA0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7852E82-15AA-7911-B23C-482BFEB9545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1C746D0-20E1-314B-0905-39965FFA76E5}"/>
              </a:ext>
            </a:extLst>
          </p:cNvPr>
          <p:cNvSpPr txBox="1"/>
          <p:nvPr/>
        </p:nvSpPr>
        <p:spPr>
          <a:xfrm>
            <a:off x="502920" y="624840"/>
            <a:ext cx="558863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The Storage for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25603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1541" y="1512556"/>
            <a:ext cx="8225960" cy="45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sz="2735" spc="-5" dirty="0" err="1">
                <a:latin typeface="新宋体" panose="02010609030101010101" charset="-122"/>
                <a:cs typeface="新宋体" panose="02010609030101010101" charset="-122"/>
              </a:rPr>
              <a:t>图像压缩方法</a:t>
            </a:r>
            <a:endParaRPr sz="273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12800" marR="9525" indent="-342900">
              <a:lnSpc>
                <a:spcPct val="102000"/>
              </a:lnSpc>
              <a:spcBef>
                <a:spcPts val="2250"/>
              </a:spcBef>
              <a:buFont typeface="Arial" panose="020B0604020202020204" pitchFamily="34" charset="0"/>
              <a:buChar char="•"/>
              <a:tabLst>
                <a:tab pos="891540" algn="l"/>
              </a:tabLst>
            </a:pP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从</a:t>
            </a: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数学角度看，将原始图像转化为从统计角度看尽可能不相关的数据集</a:t>
            </a:r>
            <a:r>
              <a:rPr lang="zh-CN" altLang="en-US" sz="2395" spc="-5" dirty="0">
                <a:latin typeface="新宋体" panose="02010609030101010101" charset="-122"/>
                <a:cs typeface="新宋体" panose="02010609030101010101" charset="-122"/>
              </a:rPr>
              <a:t>，从而消除冗余数据</a:t>
            </a:r>
            <a:endParaRPr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755650" indent="-285750">
              <a:lnSpc>
                <a:spcPct val="100000"/>
              </a:lnSpc>
              <a:spcBef>
                <a:spcPts val="1690"/>
              </a:spcBef>
              <a:buFont typeface="Arial" panose="020B0604020202020204" pitchFamily="34" charset="0"/>
              <a:buChar char="•"/>
              <a:tabLst>
                <a:tab pos="847725" algn="l"/>
              </a:tabLst>
            </a:pPr>
            <a:r>
              <a:rPr sz="2395" spc="-5" dirty="0" err="1">
                <a:latin typeface="新宋体" panose="02010609030101010101" charset="-122"/>
                <a:cs typeface="新宋体" panose="02010609030101010101" charset="-122"/>
              </a:rPr>
              <a:t>一般分为两类</a:t>
            </a:r>
            <a:r>
              <a:rPr sz="2395" spc="-5" dirty="0">
                <a:latin typeface="新宋体" panose="02010609030101010101" charset="-122"/>
                <a:cs typeface="新宋体" panose="02010609030101010101" charset="-122"/>
              </a:rPr>
              <a:t>：</a:t>
            </a:r>
            <a:endParaRPr lang="en-US" sz="2395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00" lvl="1" indent="-342900">
              <a:spcBef>
                <a:spcPts val="1690"/>
              </a:spcBef>
              <a:buFont typeface="Wingdings" panose="05000000000000000000" pitchFamily="2" charset="2"/>
              <a:buChar char="Ø"/>
              <a:tabLst>
                <a:tab pos="847725" algn="l"/>
              </a:tabLst>
            </a:pP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无损压缩：在压缩和解压缩过程中没有信息损</a:t>
            </a:r>
            <a:r>
              <a:rPr sz="2400" dirty="0" err="1">
                <a:latin typeface="新宋体" panose="02010609030101010101" charset="-122"/>
                <a:cs typeface="新宋体" panose="02010609030101010101" charset="-122"/>
              </a:rPr>
              <a:t>失</a:t>
            </a:r>
            <a:endParaRPr lang="en-US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00" lvl="1" indent="-342900">
              <a:spcBef>
                <a:spcPts val="1690"/>
              </a:spcBef>
              <a:buFont typeface="Wingdings" panose="05000000000000000000" pitchFamily="2" charset="2"/>
              <a:buChar char="Ø"/>
              <a:tabLst>
                <a:tab pos="847725" algn="l"/>
              </a:tabLst>
            </a:pP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有损压缩：能取得较高的压缩率，但压缩后不能通过解压缩恢复原状</a:t>
            </a:r>
            <a:endParaRPr lang="en-US" sz="2400" dirty="0">
              <a:latin typeface="新宋体" panose="02010609030101010101" charset="-122"/>
              <a:cs typeface="新宋体" panose="02010609030101010101" charset="-122"/>
            </a:endParaRPr>
          </a:p>
          <a:p>
            <a:pPr marL="1270000" lvl="1" indent="-342900">
              <a:spcBef>
                <a:spcPts val="1690"/>
              </a:spcBef>
              <a:buFont typeface="Wingdings" panose="05000000000000000000" pitchFamily="2" charset="2"/>
              <a:buChar char="Ø"/>
              <a:tabLst>
                <a:tab pos="847725" algn="l"/>
              </a:tabLst>
            </a:pPr>
            <a:r>
              <a:rPr sz="2400" spc="-5" dirty="0" err="1">
                <a:latin typeface="新宋体" panose="02010609030101010101" charset="-122"/>
                <a:cs typeface="新宋体" panose="02010609030101010101" charset="-122"/>
              </a:rPr>
              <a:t>其它：如根据需要，即可进行无损，也可进行有损压缩的技术；准无损技术</a:t>
            </a:r>
            <a:endParaRPr sz="2400" dirty="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E599CA-DFDD-4BA6-F625-F934F2452F9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数字图像压缩</a:t>
            </a: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88BD24CE-D302-8C4A-2B6B-D22D2B273A67}"/>
              </a:ext>
            </a:extLst>
          </p:cNvPr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7CBB5BF-6D23-D022-E928-D18698C1704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68E2760-C259-4A8E-BDF6-AB96D2DD2B88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Compression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71ADC-989C-86F5-39DB-5512B81993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75f6243-b9e3-4d0b-a39e-0233f67dc09e"/>
  <p:tag name="COMMONDATA" val="eyJoZGlkIjoiMWFiM2Q1YjFlZTA0MzE4ZTgyMmJlMTQwNjhmZjYzN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e91ba8c-26af-4c89-9f82-b907bd67d4a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bd85f2-be8d-4675-ac47-657c043e974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3496</Words>
  <Application>Microsoft Office PowerPoint</Application>
  <PresentationFormat>全屏显示(4:3)</PresentationFormat>
  <Paragraphs>565</Paragraphs>
  <Slides>65</Slides>
  <Notes>14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65</vt:i4>
      </vt:variant>
    </vt:vector>
  </HeadingPairs>
  <TitlesOfParts>
    <vt:vector size="80" baseType="lpstr">
      <vt:lpstr>CXChineseQuote</vt:lpstr>
      <vt:lpstr>SimHei</vt:lpstr>
      <vt:lpstr>华光标题宋_CNKI</vt:lpstr>
      <vt:lpstr>华文新魏</vt:lpstr>
      <vt:lpstr>宋体</vt:lpstr>
      <vt:lpstr>新宋体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Office Theme</vt:lpstr>
      <vt:lpstr>Office 主题​​</vt:lpstr>
      <vt:lpstr>数字图像处理</vt:lpstr>
      <vt:lpstr>PowerPoint 演示文稿</vt:lpstr>
      <vt:lpstr>PowerPoint 演示文稿</vt:lpstr>
      <vt:lpstr>PowerPoint 演示文稿</vt:lpstr>
      <vt:lpstr>数字图像基础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主观保真度准则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课堂练习： 尝试对下列进行霍夫曼编码</vt:lpstr>
      <vt:lpstr>编码过程</vt:lpstr>
      <vt:lpstr>PowerPoint 演示文稿</vt:lpstr>
      <vt:lpstr>PowerPoint 演示文稿</vt:lpstr>
      <vt:lpstr>算术编码特征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FOREVER YOUNG</dc:creator>
  <cp:lastModifiedBy>Yaoh Liu</cp:lastModifiedBy>
  <cp:revision>192</cp:revision>
  <dcterms:created xsi:type="dcterms:W3CDTF">2023-04-13T19:37:00Z</dcterms:created>
  <dcterms:modified xsi:type="dcterms:W3CDTF">2025-03-24T05:25:51Z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wqlLaW5nc29mdCBQREYgdG8gV1BTIDgw</vt:lpwstr>
  </property>
  <property fmtid="{D5CDD505-2E9C-101B-9397-08002B2CF9AE}" pid="3" name="Created">
    <vt:filetime>2023-04-12T09:10:17Z</vt:filetime>
  </property>
  <property fmtid="{D5CDD505-2E9C-101B-9397-08002B2CF9AE}" pid="4" name="ICV">
    <vt:lpwstr>A1A7A55D4E2F44D4A97E678C1C1C61AF_12</vt:lpwstr>
  </property>
  <property fmtid="{D5CDD505-2E9C-101B-9397-08002B2CF9AE}" pid="5" name="KSOProductBuildVer">
    <vt:lpwstr>2052-11.1.0.14036</vt:lpwstr>
  </property>
</Properties>
</file>